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4.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4" r:id="rId2"/>
    <p:sldMasterId id="2147483686" r:id="rId3"/>
    <p:sldMasterId id="2147483705" r:id="rId4"/>
    <p:sldMasterId id="2147483724" r:id="rId5"/>
  </p:sldMasterIdLst>
  <p:notesMasterIdLst>
    <p:notesMasterId r:id="rId46"/>
  </p:notesMasterIdLst>
  <p:sldIdLst>
    <p:sldId id="411" r:id="rId6"/>
    <p:sldId id="323" r:id="rId7"/>
    <p:sldId id="302" r:id="rId8"/>
    <p:sldId id="4946" r:id="rId9"/>
    <p:sldId id="403" r:id="rId10"/>
    <p:sldId id="10421" r:id="rId11"/>
    <p:sldId id="10423" r:id="rId12"/>
    <p:sldId id="10422" r:id="rId13"/>
    <p:sldId id="10424" r:id="rId14"/>
    <p:sldId id="8577" r:id="rId15"/>
    <p:sldId id="1848" r:id="rId16"/>
    <p:sldId id="4903" r:id="rId17"/>
    <p:sldId id="4947" r:id="rId18"/>
    <p:sldId id="1850" r:id="rId19"/>
    <p:sldId id="8575" r:id="rId20"/>
    <p:sldId id="8576" r:id="rId21"/>
    <p:sldId id="1855" r:id="rId22"/>
    <p:sldId id="428" r:id="rId23"/>
    <p:sldId id="320" r:id="rId24"/>
    <p:sldId id="322" r:id="rId25"/>
    <p:sldId id="321" r:id="rId26"/>
    <p:sldId id="267" r:id="rId27"/>
    <p:sldId id="1699" r:id="rId28"/>
    <p:sldId id="1858" r:id="rId29"/>
    <p:sldId id="10426" r:id="rId30"/>
    <p:sldId id="10427" r:id="rId31"/>
    <p:sldId id="10428" r:id="rId32"/>
    <p:sldId id="10413" r:id="rId33"/>
    <p:sldId id="10429" r:id="rId34"/>
    <p:sldId id="319" r:id="rId35"/>
    <p:sldId id="355" r:id="rId36"/>
    <p:sldId id="358" r:id="rId37"/>
    <p:sldId id="359" r:id="rId38"/>
    <p:sldId id="439" r:id="rId39"/>
    <p:sldId id="10431" r:id="rId40"/>
    <p:sldId id="10432" r:id="rId41"/>
    <p:sldId id="318" r:id="rId42"/>
    <p:sldId id="10430" r:id="rId43"/>
    <p:sldId id="8579" r:id="rId44"/>
    <p:sldId id="315"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144" autoAdjust="0"/>
  </p:normalViewPr>
  <p:slideViewPr>
    <p:cSldViewPr snapToGrid="0">
      <p:cViewPr varScale="1">
        <p:scale>
          <a:sx n="91" d="100"/>
          <a:sy n="91" d="100"/>
        </p:scale>
        <p:origin x="1314" y="90"/>
      </p:cViewPr>
      <p:guideLst/>
    </p:cSldViewPr>
  </p:slideViewPr>
  <p:notesTextViewPr>
    <p:cViewPr>
      <p:scale>
        <a:sx n="80" d="100"/>
        <a:sy n="80" d="100"/>
      </p:scale>
      <p:origin x="0" y="0"/>
    </p:cViewPr>
  </p:notesTextViewPr>
  <p:sorterViewPr>
    <p:cViewPr varScale="1">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notesMaster" Target="notesMasters/notesMaster1.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slideMaster" Target="slideMasters/slideMaster1.xml"/><Relationship Id="rId6"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4.png>
</file>

<file path=ppt/media/image5.jp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11/6/2020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Welcome to the SAP HANA on Azure Whiteboard Design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31815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When implementing SAP HANA-based workloads in Azure, you have the choice of deploying HANA on Azure virtual machines or bare-metal, purpose-built hardware referred to as SAP HANA on Azure (Large Instances).</a:t>
            </a:r>
          </a:p>
          <a:p>
            <a:pPr lvl="0"/>
            <a:r>
              <a:rPr lang="en-US" sz="1200" kern="1200" dirty="0">
                <a:solidFill>
                  <a:schemeClr val="tx1"/>
                </a:solidFill>
                <a:effectLst/>
                <a:latin typeface="+mn-lt"/>
                <a:ea typeface="+mn-ea"/>
                <a:cs typeface="+mn-cs"/>
              </a:rPr>
              <a:t>There is a growing number of Azure VM SKUs certified for hosting SAP HANA including GS5 and a number of M family VM sizes (with M208ms_v2, featuring 5.7 TiB of memory and with M128s supporting scale-out configuration). There is also much larger selection of Azure VM SKUs that support non-HANA workloads (NetWeaver and non-NetWeaver products). </a:t>
            </a:r>
          </a:p>
          <a:p>
            <a:r>
              <a:rPr lang="en-US" sz="1200" kern="1200" dirty="0">
                <a:solidFill>
                  <a:schemeClr val="tx1"/>
                </a:solidFill>
                <a:effectLst/>
                <a:latin typeface="+mn-lt"/>
                <a:ea typeface="+mn-ea"/>
                <a:cs typeface="+mn-cs"/>
              </a:rPr>
              <a:t>SAP HANA on Azure (Large Instances) involves deploying and running SAP HANA without the use of a hypervisor,  with each physical server dedicated to an individual customers. The server hardware is part of a larger stamp that contain networking, compute, and storage infrastructure. Each stamp is associated with a tenant. A tenant is assigned to a single customer. A customer can have multiple tenants. SAP HANA on Azure (Large Instances) represents an example of HANA tailored data center integration (TDI) certified deployment methodology. Customers can choose from several server SKUs, ranging from 36 Intel CPU cores and 768 GB of memory to 480 Intel CPU cores and 24 TB (up to 120-TB in the scale-out configuration) of memory. Two different classes of hardware divide the SKUs into:</a:t>
            </a:r>
          </a:p>
          <a:p>
            <a:pPr marL="171450" lvl="0" indent="-171450">
              <a:buFontTx/>
              <a:buChar char="-"/>
            </a:pPr>
            <a:r>
              <a:rPr lang="en-US" sz="1200" kern="1200" dirty="0">
                <a:solidFill>
                  <a:schemeClr val="tx1"/>
                </a:solidFill>
                <a:effectLst/>
                <a:latin typeface="+mn-lt"/>
                <a:ea typeface="+mn-ea"/>
                <a:cs typeface="+mn-cs"/>
              </a:rPr>
              <a:t>S72, S72m, S96, S144, S144m, S192, S192m, and S192xm, which are referred to as the "Type I class" of SKUs.</a:t>
            </a:r>
          </a:p>
          <a:p>
            <a:pPr marL="171450" lvl="0" indent="-171450">
              <a:buFontTx/>
              <a:buChar char="-"/>
            </a:pPr>
            <a:r>
              <a:rPr lang="en-US" sz="1200" kern="1200" dirty="0">
                <a:solidFill>
                  <a:schemeClr val="tx1"/>
                </a:solidFill>
                <a:effectLst/>
                <a:latin typeface="+mn-lt"/>
                <a:ea typeface="+mn-ea"/>
                <a:cs typeface="+mn-cs"/>
              </a:rPr>
              <a:t>S384, S384m, S384xm, S384xxm, S576m, S576xm S768m, S768xm and S960m, which are referred to as the "Type II class" of SKUs.</a:t>
            </a:r>
          </a:p>
        </p:txBody>
      </p:sp>
      <p:sp>
        <p:nvSpPr>
          <p:cNvPr id="4" name="Slide Number Placeholder 3"/>
          <p:cNvSpPr>
            <a:spLocks noGrp="1"/>
          </p:cNvSpPr>
          <p:nvPr>
            <p:ph type="sldNum" sz="quarter" idx="10"/>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343164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Sizing of SAP VM compute and storage resources should be based on the following criteria:</a:t>
            </a:r>
          </a:p>
          <a:p>
            <a:r>
              <a:rPr lang="en-US" dirty="0"/>
              <a:t>Compute</a:t>
            </a:r>
          </a:p>
          <a:p>
            <a:pPr marL="171450" indent="-171450">
              <a:buFontTx/>
              <a:buChar char="-"/>
            </a:pPr>
            <a:r>
              <a:rPr lang="en-US" dirty="0"/>
              <a:t>Identify the number of SAPS for SAP application and database tiers</a:t>
            </a:r>
          </a:p>
          <a:p>
            <a:pPr marL="171450" indent="-171450">
              <a:buFontTx/>
              <a:buChar char="-"/>
            </a:pPr>
            <a:r>
              <a:rPr lang="en-US" dirty="0"/>
              <a:t>Identify system activity period, use snoozing and Azure automation to shutdown during idle times (i.e. run sandbox 10x5, not 24x7)</a:t>
            </a:r>
          </a:p>
          <a:p>
            <a:pPr marL="171450" indent="-171450">
              <a:buFontTx/>
              <a:buChar char="-"/>
            </a:pPr>
            <a:r>
              <a:rPr lang="en-US" dirty="0"/>
              <a:t>For SAP application servers, use a few smaller VM vs one large VM (to provide redundancy)</a:t>
            </a:r>
          </a:p>
          <a:p>
            <a:pPr marL="0" indent="0">
              <a:buFontTx/>
              <a:buNone/>
            </a:pPr>
            <a:r>
              <a:rPr lang="en-US" dirty="0"/>
              <a:t>Storage</a:t>
            </a:r>
          </a:p>
          <a:p>
            <a:pPr marL="171450" indent="-171450">
              <a:buFontTx/>
              <a:buChar char="-"/>
            </a:pPr>
            <a:r>
              <a:rPr lang="en-US" dirty="0"/>
              <a:t>Ensure the selected VM support the IOPS &amp; throughput requirements of the database server.</a:t>
            </a:r>
          </a:p>
          <a:p>
            <a:pPr marL="171450" indent="-171450">
              <a:buFontTx/>
              <a:buChar char="-"/>
            </a:pPr>
            <a:r>
              <a:rPr lang="en-US" dirty="0"/>
              <a:t>Choose Standard or Premium storage Managed Disks based on IOPS and disk throughput requirements.</a:t>
            </a:r>
          </a:p>
          <a:p>
            <a:pPr marL="171450" indent="-171450">
              <a:buFontTx/>
              <a:buChar char="-"/>
            </a:pPr>
            <a:r>
              <a:rPr lang="en-US" dirty="0"/>
              <a:t>Use Premium storage for SAP databases (both database files and log files).</a:t>
            </a:r>
          </a:p>
          <a:p>
            <a:pPr marL="171450" indent="-171450">
              <a:buFontTx/>
              <a:buChar char="-"/>
            </a:pPr>
            <a:r>
              <a:rPr lang="en-US" dirty="0"/>
              <a:t>For database servers use Windows storage spaces or LINUX-LVM to stripe (glue) disks and aggregate IOPS, throughput and storage capacity</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dirty="0">
                <a:latin typeface="+mj-lt"/>
              </a:rPr>
              <a:t>For non-production environments, SAP App servers can be deployed on small premium storage (P4, P6) if using a single server in order to benefit from single instance SLA.</a:t>
            </a:r>
            <a:endParaRPr kumimoji="0" lang="en-US" sz="1200" b="0" i="0" u="none" strike="noStrike" kern="1200" cap="none" spc="0" normalizeH="0" baseline="0" noProof="0" dirty="0">
              <a:ln>
                <a:noFill/>
              </a:ln>
              <a:effectLst/>
              <a:uLnTx/>
              <a:uFillTx/>
              <a:latin typeface="+mj-lt"/>
              <a:ea typeface="+mn-ea"/>
              <a:cs typeface="+mn-cs"/>
            </a:endParaRPr>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148D4592-6837-45C4-B65B-13E03ECAF0B2}" type="slidenum">
              <a:rPr lang="en-US" smtClean="0"/>
              <a:t>11</a:t>
            </a:fld>
            <a:endParaRPr lang="en-US" dirty="0"/>
          </a:p>
        </p:txBody>
      </p:sp>
    </p:spTree>
    <p:extLst>
      <p:ext uri="{BB962C8B-B14F-4D97-AF65-F5344CB8AC3E}">
        <p14:creationId xmlns:p14="http://schemas.microsoft.com/office/powerpoint/2010/main" val="3585299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Sizing of HANA and application servers should be based on the two primary set of criteria:</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intended workload: OLTP (</a:t>
            </a:r>
            <a:r>
              <a:rPr kumimoji="0" lang="en-US" b="0" i="0" strike="noStrike" kern="1200" cap="none" spc="0" normalizeH="0" baseline="0" noProof="0" dirty="0">
                <a:ln>
                  <a:noFill/>
                </a:ln>
                <a:effectLst/>
                <a:uLnTx/>
                <a:uFillTx/>
                <a:latin typeface="Segoe UI Semilight"/>
                <a:ea typeface="+mn-ea"/>
                <a:cs typeface="+mn-cs"/>
              </a:rPr>
              <a:t>S/4HANA, Business Suite on HANA, and NetWeaver) or </a:t>
            </a:r>
            <a:r>
              <a:rPr lang="en-US" dirty="0"/>
              <a:t>OLAP (</a:t>
            </a:r>
            <a:r>
              <a:rPr kumimoji="0" lang="en-US" b="0" i="0" strike="noStrike" kern="1200" cap="none" spc="0" normalizeH="0" baseline="0" noProof="0" dirty="0">
                <a:ln>
                  <a:noFill/>
                </a:ln>
                <a:effectLst/>
                <a:uLnTx/>
                <a:uFillTx/>
                <a:latin typeface="Segoe UI Semilight"/>
                <a:ea typeface="+mn-ea"/>
                <a:cs typeface="+mn-cs"/>
              </a:rPr>
              <a:t>BW on HANA,  BW/4HANA, Enterprise DWH, Sidecar).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kumimoji="0" lang="en-US" b="0" i="0" strike="noStrike" kern="1200" cap="none" spc="0" normalizeH="0" baseline="0" noProof="0" dirty="0">
                <a:ln>
                  <a:noFill/>
                </a:ln>
                <a:effectLst/>
                <a:uLnTx/>
                <a:uFillTx/>
                <a:latin typeface="Segoe UI Semilight"/>
                <a:ea typeface="+mn-ea"/>
                <a:cs typeface="+mn-cs"/>
              </a:rPr>
              <a:t>Memory (HANA) and SAPS (application servers)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kumimoji="0" lang="en-US" b="0" i="0" strike="noStrike" kern="1200" cap="none" spc="0" normalizeH="0" baseline="0" noProof="0" dirty="0">
                <a:ln>
                  <a:noFill/>
                </a:ln>
                <a:effectLst/>
                <a:uLnTx/>
                <a:uFillTx/>
                <a:latin typeface="Segoe UI Semilight"/>
                <a:ea typeface="+mn-ea"/>
                <a:cs typeface="+mn-cs"/>
              </a:rPr>
              <a:t>Environment (production or non-production)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kumimoji="0" lang="en-US" b="0" i="0" strike="noStrike" kern="1200" cap="none" spc="0" normalizeH="0" baseline="0" noProof="0" dirty="0">
                <a:ln>
                  <a:noFill/>
                </a:ln>
                <a:effectLst/>
                <a:uLnTx/>
                <a:uFillTx/>
                <a:latin typeface="Segoe UI Semilight"/>
                <a:ea typeface="+mn-ea"/>
                <a:cs typeface="+mn-cs"/>
              </a:rPr>
              <a:t>Architecture (scale-up or scale-out)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45C4A8A-EB85-48C7-B4E2-8B03D9E9FFB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8867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Review performance characteristics referenced in the table on the current slide. Point out that some of the VM types are on the certification roadmap for SAP HANA. Explain that, i</a:t>
            </a:r>
            <a:r>
              <a:rPr lang="en-US" sz="1200" kern="1200" dirty="0">
                <a:solidFill>
                  <a:schemeClr val="tx1"/>
                </a:solidFill>
                <a:effectLst/>
                <a:latin typeface="+mn-lt"/>
                <a:ea typeface="+mn-ea"/>
                <a:cs typeface="+mn-cs"/>
              </a:rPr>
              <a:t>n order to implement SAP workloads on Azure in a supported manner, customers should following SAP certified configurations, which consist of a combination of the following four elements:</a:t>
            </a:r>
          </a:p>
          <a:p>
            <a:pPr lvl="0"/>
            <a:r>
              <a:rPr lang="en-US" sz="1200" kern="1200" dirty="0">
                <a:solidFill>
                  <a:schemeClr val="tx1"/>
                </a:solidFill>
                <a:effectLst/>
                <a:latin typeface="+mn-lt"/>
                <a:ea typeface="+mn-ea"/>
                <a:cs typeface="+mn-cs"/>
              </a:rPr>
              <a:t>- SAP product </a:t>
            </a:r>
          </a:p>
          <a:p>
            <a:pPr lvl="0"/>
            <a:r>
              <a:rPr lang="en-US" sz="1200" kern="1200" dirty="0">
                <a:solidFill>
                  <a:schemeClr val="tx1"/>
                </a:solidFill>
                <a:effectLst/>
                <a:latin typeface="+mn-lt"/>
                <a:ea typeface="+mn-ea"/>
                <a:cs typeface="+mn-cs"/>
              </a:rPr>
              <a:t>- Operating system</a:t>
            </a:r>
          </a:p>
          <a:p>
            <a:pPr lvl="0"/>
            <a:r>
              <a:rPr lang="en-US" sz="1200" kern="1200" dirty="0">
                <a:solidFill>
                  <a:schemeClr val="tx1"/>
                </a:solidFill>
                <a:effectLst/>
                <a:latin typeface="+mn-lt"/>
                <a:ea typeface="+mn-ea"/>
                <a:cs typeface="+mn-cs"/>
              </a:rPr>
              <a:t>- RDBMS </a:t>
            </a:r>
          </a:p>
          <a:p>
            <a:pPr marL="0" lvl="0" indent="0">
              <a:buFontTx/>
              <a:buNone/>
            </a:pPr>
            <a:r>
              <a:rPr lang="en-US" sz="1200" kern="1200" dirty="0">
                <a:solidFill>
                  <a:schemeClr val="tx1"/>
                </a:solidFill>
                <a:effectLst/>
                <a:latin typeface="+mn-lt"/>
                <a:ea typeface="+mn-ea"/>
                <a:cs typeface="+mn-cs"/>
              </a:rPr>
              <a:t>- Azure offering, including Azure VM SKU and (in case of HANA) SAP HANA on Azure (Large Instances)</a:t>
            </a:r>
          </a:p>
          <a:p>
            <a:pPr marL="0" lvl="0" indent="0">
              <a:buFontTx/>
              <a:buNone/>
            </a:pPr>
            <a:r>
              <a:rPr lang="en-US" sz="1200" kern="1200" dirty="0">
                <a:solidFill>
                  <a:schemeClr val="tx1"/>
                </a:solidFill>
                <a:effectLst/>
                <a:latin typeface="+mn-lt"/>
                <a:ea typeface="+mn-ea"/>
                <a:cs typeface="+mn-cs"/>
              </a:rPr>
              <a:t>For additional information, refer to SAP Note #1928533 - SAP Applications on Azure: Supported Products and Azure VM types</a:t>
            </a:r>
          </a:p>
        </p:txBody>
      </p:sp>
      <p:sp>
        <p:nvSpPr>
          <p:cNvPr id="4" name="Slide Number Placeholder 3"/>
          <p:cNvSpPr>
            <a:spLocks noGrp="1"/>
          </p:cNvSpPr>
          <p:nvPr>
            <p:ph type="sldNum" sz="quarter" idx="10"/>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CC2A7EE5-C888-4E9C-85F2-DC83439D5934}"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0294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Consistent low latency SSD with predictable throughput</a:t>
            </a:r>
          </a:p>
          <a:p>
            <a:r>
              <a:rPr lang="en-US" dirty="0"/>
              <a:t>Intended for high-performance IO-intensive DB workloads</a:t>
            </a:r>
          </a:p>
          <a:p>
            <a:r>
              <a:rPr lang="en-US" dirty="0"/>
              <a:t>Single digit ms latencies</a:t>
            </a:r>
          </a:p>
          <a:p>
            <a:r>
              <a:rPr lang="en-US" dirty="0"/>
              <a:t>Supports up to 32 TB blob/disk size</a:t>
            </a:r>
          </a:p>
          <a:p>
            <a:r>
              <a:rPr lang="en-US" dirty="0"/>
              <a:t>Stripe (to aggregate IOPS, throughput, and capacity) up to 64 disks for a total of 2,048 TB</a:t>
            </a:r>
          </a:p>
          <a:p>
            <a:r>
              <a:rPr lang="en-US" dirty="0"/>
              <a:t>Disk performance is dependent on the disk size, with up to 20,000 IOPS per disk </a:t>
            </a:r>
          </a:p>
          <a:p>
            <a:r>
              <a:rPr lang="en-US" dirty="0"/>
              <a:t>Ensure to account for Azure VMs level IOPS limits</a:t>
            </a:r>
          </a:p>
          <a:p>
            <a:r>
              <a:rPr lang="en-US" dirty="0"/>
              <a:t>Pay for what you provision (cost per GB differs by region)</a:t>
            </a:r>
          </a:p>
        </p:txBody>
      </p:sp>
      <p:sp>
        <p:nvSpPr>
          <p:cNvPr id="4" name="Slide Number Placeholder 3"/>
          <p:cNvSpPr>
            <a:spLocks noGrp="1"/>
          </p:cNvSpPr>
          <p:nvPr>
            <p:ph type="sldNum" sz="quarter" idx="5"/>
          </p:nvPr>
        </p:nvSpPr>
        <p:spPr/>
        <p:txBody>
          <a:bodyPr/>
          <a:lstStyle/>
          <a:p>
            <a:fld id="{148D4592-6837-45C4-B65B-13E03ECAF0B2}" type="slidenum">
              <a:rPr lang="en-US" smtClean="0"/>
              <a:t>14</a:t>
            </a:fld>
            <a:endParaRPr lang="en-US" dirty="0"/>
          </a:p>
        </p:txBody>
      </p:sp>
    </p:spTree>
    <p:extLst>
      <p:ext uri="{BB962C8B-B14F-4D97-AF65-F5344CB8AC3E}">
        <p14:creationId xmlns:p14="http://schemas.microsoft.com/office/powerpoint/2010/main" val="38350347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current slide represents the traditional design, which relies on well-established concept of availability sets and leverages a pair of Azure regions in the same geography. An Azure Availability Set is a logical grouping capability that helps ensure that the VM resources that you place within the Availability Set are failure-isolated from each other when they are deployed within an Azure datacenter. Azure ensures that the VMs you place within an Availability Set run across multiple physical servers, compute racks, storage units, and network switches. This configuration is referred to as placements in different update and fault domains. These placements usually are within an Azure datacenter. Assuming that power source and network issues would affect the datacenter that you are deploying, all your capacity in one Azure region would be affected. To further optimize this design, you should consider leveraging placement proximity groups, whenever the latency of communication between Azure VMs in the same availability set should be minimized.</a:t>
            </a:r>
          </a:p>
          <a:p>
            <a:r>
              <a:rPr lang="en-US" dirty="0"/>
              <a:t>Note that it is important to consider high availability and disaster recovery provisions separately for each component of this design:</a:t>
            </a:r>
          </a:p>
          <a:p>
            <a:r>
              <a:rPr lang="en-US" dirty="0"/>
              <a:t>    -   HANA Database layer - both high availability and disaster recovery is implemented by using HANA System Replication (synchronous or asynchronous, depending on the option). In case of synchronous replication, the high availability functionality relies additionally on Linux-based Pacemaker clustering.</a:t>
            </a:r>
          </a:p>
          <a:p>
            <a:r>
              <a:rPr lang="en-US" dirty="0"/>
              <a:t>    -   SAP Central Services (ASCS) layer - high availability is implemented by using operating system-level clustering (either Windows Server Failover Clustering or Linux-based Pacemaker clustering, depending on the underlying operating system). Disaster recovery relies across Azure regions on Azure Site Recovery, which replicates virtual disks of cluster members to the secondary site. Azure Site Recovery is also used to orchestrate failover between sites.</a:t>
            </a:r>
          </a:p>
          <a:p>
            <a:r>
              <a:rPr lang="en-US" dirty="0"/>
              <a:t>    -   SAP file share layer - high availability of the sapmnt share is implemented by using either Windows-based file share (based on Windows Storage Spaces Direct cluster hosting Scale-Out File Server) or Linux-based NFS mount (based on Azure NetApp Files or Linux Distributed Replicated Block Device). Disaster recovery relies on Azure Site Recovery, which replicates the file sharing infrastructure to the secondary site. When using Azure NetApp Files NFS-based approach, NetApp offers a SaaS based solution called NetApp Cloud Sync. You can use any file based-copy tool (such as rsync) to replicate data to the secondary site (including file or folder permissions).      </a:t>
            </a:r>
          </a:p>
          <a:p>
            <a:r>
              <a:rPr lang="en-US" dirty="0"/>
              <a:t>    -   SAP Application Server layer - high availability is implemented by simply deploying multiple application servers. Disaster recovery across Azure regions relies on Azure Site Recovery, which replicates virtual disks of application servers to the secondary site. Azure Site Recovery is also used to orchestrate failover between sites.</a:t>
            </a:r>
          </a:p>
          <a:p>
            <a:endParaRPr lang="en-US" dirty="0"/>
          </a:p>
        </p:txBody>
      </p:sp>
      <p:sp>
        <p:nvSpPr>
          <p:cNvPr id="4" name="Slide Number Placeholder 3"/>
          <p:cNvSpPr>
            <a:spLocks noGrp="1"/>
          </p:cNvSpPr>
          <p:nvPr>
            <p:ph type="sldNum" sz="quarter" idx="5"/>
          </p:nvPr>
        </p:nvSpPr>
        <p:spPr/>
        <p:txBody>
          <a:bodyPr/>
          <a:lstStyle/>
          <a:p>
            <a:fld id="{148D4592-6837-45C4-B65B-13E03ECAF0B2}" type="slidenum">
              <a:rPr lang="en-US" smtClean="0"/>
              <a:t>15</a:t>
            </a:fld>
            <a:endParaRPr lang="en-US" dirty="0"/>
          </a:p>
        </p:txBody>
      </p:sp>
    </p:spTree>
    <p:extLst>
      <p:ext uri="{BB962C8B-B14F-4D97-AF65-F5344CB8AC3E}">
        <p14:creationId xmlns:p14="http://schemas.microsoft.com/office/powerpoint/2010/main" val="42926089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current slide represents a different design that takes advantage of availability zones, representing separate, physically isolated data centers within the same region. The placement of datacenters that represent Azure Availability Zones constitutes a compromise between delivering acceptable network latency to services deployed in different zones, and a distance between datacenters. The distance matters because even though majority of destructive events are not likely to affect the infrastructure of all Availability Zones in the same region, history offers examples of larger scale disasters that could have such impact. To account for such occurrences, organizations might have the minimum distance requirement between the location of their production and disaster recovery sites. For most Azure customers, the minimum distance definition necessitates the use of two or more Azure regions.</a:t>
            </a:r>
          </a:p>
          <a:p>
            <a:r>
              <a:rPr lang="en-US" dirty="0"/>
              <a:t>Note that it is important to consider high availability and disaster recovery provisions separately for each component of this design. In this case, the highly available production components are distributed across Availability Zone 1 and Availability Zone 2:</a:t>
            </a:r>
          </a:p>
          <a:p>
            <a:r>
              <a:rPr lang="en-US" dirty="0"/>
              <a:t>          -   HANA Database layer is hosted by a Linux Pacemaker cluster containing an active VM instance residing in Availability Zone 1 and standby VM instance residing in Availability Zone 2, with HANA Synchronous replication between nodes of the cluster. Clustering is implemented by using Pacemaker.</a:t>
            </a:r>
          </a:p>
          <a:p>
            <a:r>
              <a:rPr lang="en-US" dirty="0"/>
              <a:t>          -   ASCS layer hosted by a Windows cluster contains an active VM instance residing in Availability Zone 1 and a standby VM instance residing in Availability Zone 2. </a:t>
            </a:r>
          </a:p>
          <a:p>
            <a:r>
              <a:rPr lang="en-US" dirty="0"/>
              <a:t>         -   SAP file share layer on Windows cluster contains an one VM node residing in Availability Zone 1 and another VM node residing in Availability Zone 2. </a:t>
            </a:r>
          </a:p>
          <a:p>
            <a:r>
              <a:rPr lang="en-US" dirty="0"/>
              <a:t>         -   SAP Application Server layer consists of a PAS server VM in Availability Zone 1 and AAS in Availability Zone 2. Clustering is not used in this case since high availability is built-into the PAS and AAS functionality.  </a:t>
            </a:r>
          </a:p>
        </p:txBody>
      </p:sp>
      <p:sp>
        <p:nvSpPr>
          <p:cNvPr id="4" name="Slide Number Placeholder 3"/>
          <p:cNvSpPr>
            <a:spLocks noGrp="1"/>
          </p:cNvSpPr>
          <p:nvPr>
            <p:ph type="sldNum" sz="quarter" idx="5"/>
          </p:nvPr>
        </p:nvSpPr>
        <p:spPr/>
        <p:txBody>
          <a:bodyPr/>
          <a:lstStyle/>
          <a:p>
            <a:fld id="{148D4592-6837-45C4-B65B-13E03ECAF0B2}" type="slidenum">
              <a:rPr lang="en-US" smtClean="0"/>
              <a:t>16</a:t>
            </a:fld>
            <a:endParaRPr lang="en-US" dirty="0"/>
          </a:p>
        </p:txBody>
      </p:sp>
    </p:spTree>
    <p:extLst>
      <p:ext uri="{BB962C8B-B14F-4D97-AF65-F5344CB8AC3E}">
        <p14:creationId xmlns:p14="http://schemas.microsoft.com/office/powerpoint/2010/main" val="6439496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Requirements can be divided into two categories:</a:t>
            </a:r>
          </a:p>
          <a:p>
            <a:r>
              <a:rPr lang="en-US" dirty="0"/>
              <a:t>1. Business requirements:</a:t>
            </a:r>
          </a:p>
          <a:p>
            <a:r>
              <a:rPr lang="en-US" dirty="0"/>
              <a:t>- Minimum data loss in case of a disaster</a:t>
            </a:r>
          </a:p>
          <a:p>
            <a:r>
              <a:rPr lang="en-US" dirty="0"/>
              <a:t>- Failover completed within hours (including SAP application layer)</a:t>
            </a:r>
          </a:p>
          <a:p>
            <a:r>
              <a:rPr lang="en-US" dirty="0"/>
              <a:t>- Clear failover process</a:t>
            </a:r>
          </a:p>
          <a:p>
            <a:r>
              <a:rPr lang="en-US" dirty="0"/>
              <a:t>- Failover process is abstracted from users and subsystems</a:t>
            </a:r>
          </a:p>
          <a:p>
            <a:r>
              <a:rPr lang="en-US" dirty="0"/>
              <a:t>- Minimum cost</a:t>
            </a:r>
          </a:p>
          <a:p>
            <a:r>
              <a:rPr lang="en-US" dirty="0"/>
              <a:t>2. IT requirements:</a:t>
            </a:r>
          </a:p>
          <a:p>
            <a:r>
              <a:rPr lang="en-US" dirty="0"/>
              <a:t>- Production environment is virtualized, on bare metal, or in the cloud</a:t>
            </a:r>
          </a:p>
          <a:p>
            <a:r>
              <a:rPr lang="en-US" dirty="0"/>
              <a:t>- Minimum overhead on production environment (including networking)</a:t>
            </a:r>
          </a:p>
          <a:p>
            <a:r>
              <a:rPr lang="en-US" dirty="0"/>
              <a:t>- No need for traditional SAN/tape backup solutions</a:t>
            </a:r>
          </a:p>
          <a:p>
            <a:endParaRPr lang="en-US" dirty="0"/>
          </a:p>
          <a:p>
            <a:r>
              <a:rPr lang="en-US" dirty="0"/>
              <a:t>Recommended solution consist of three primary components:</a:t>
            </a:r>
          </a:p>
          <a:p>
            <a:pPr marL="171450" indent="-171450">
              <a:buFontTx/>
              <a:buChar char="-"/>
            </a:pPr>
            <a:r>
              <a:rPr lang="en-US" dirty="0"/>
              <a:t>Database replication (e.g. HANA System Replication)</a:t>
            </a:r>
          </a:p>
          <a:p>
            <a:pPr marL="171450" indent="-171450">
              <a:buFontTx/>
              <a:buChar char="-"/>
            </a:pPr>
            <a:r>
              <a:rPr lang="en-US" dirty="0"/>
              <a:t>File replication (e.g. file copy)</a:t>
            </a:r>
          </a:p>
          <a:p>
            <a:pPr marL="171450" indent="-171450">
              <a:buFontTx/>
              <a:buChar char="-"/>
            </a:pPr>
            <a:r>
              <a:rPr lang="en-US" dirty="0"/>
              <a:t>VM replication (Azure Site Recovery)</a:t>
            </a:r>
          </a:p>
          <a:p>
            <a:pPr marL="0" indent="0">
              <a:buFontTx/>
              <a:buNone/>
            </a:pPr>
            <a:endParaRPr lang="en-US" dirty="0"/>
          </a:p>
        </p:txBody>
      </p:sp>
      <p:sp>
        <p:nvSpPr>
          <p:cNvPr id="4" name="Slide Number Placeholder 3"/>
          <p:cNvSpPr>
            <a:spLocks noGrp="1"/>
          </p:cNvSpPr>
          <p:nvPr>
            <p:ph type="sldNum" sz="quarter" idx="5"/>
          </p:nvPr>
        </p:nvSpPr>
        <p:spPr/>
        <p:txBody>
          <a:bodyPr/>
          <a:lstStyle/>
          <a:p>
            <a:fld id="{148D4592-6837-45C4-B65B-13E03ECAF0B2}" type="slidenum">
              <a:rPr lang="en-US" smtClean="0"/>
              <a:t>17</a:t>
            </a:fld>
            <a:endParaRPr lang="en-US" dirty="0"/>
          </a:p>
        </p:txBody>
      </p:sp>
    </p:spTree>
    <p:extLst>
      <p:ext uri="{BB962C8B-B14F-4D97-AF65-F5344CB8AC3E}">
        <p14:creationId xmlns:p14="http://schemas.microsoft.com/office/powerpoint/2010/main" val="521099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Demonstrate the use of Azure Pricing Calculator as you present this slide.</a:t>
            </a:r>
          </a:p>
        </p:txBody>
      </p:sp>
      <p:sp>
        <p:nvSpPr>
          <p:cNvPr id="4" name="Slide Number Placeholder 3"/>
          <p:cNvSpPr>
            <a:spLocks noGrp="1"/>
          </p:cNvSpPr>
          <p:nvPr>
            <p:ph type="sldNum" sz="quarter" idx="10"/>
          </p:nvPr>
        </p:nvSpPr>
        <p:spPr/>
        <p:txBody>
          <a:bodyPr/>
          <a:lstStyle/>
          <a:p>
            <a:fld id="{148D4592-6837-45C4-B65B-13E03ECAF0B2}" type="slidenum">
              <a:rPr lang="en-US" smtClean="0"/>
              <a:t>18</a:t>
            </a:fld>
            <a:endParaRPr lang="en-US" dirty="0"/>
          </a:p>
        </p:txBody>
      </p:sp>
    </p:spTree>
    <p:extLst>
      <p:ext uri="{BB962C8B-B14F-4D97-AF65-F5344CB8AC3E}">
        <p14:creationId xmlns:p14="http://schemas.microsoft.com/office/powerpoint/2010/main" val="42045227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second step of the design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9744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Present the abstract, learning objectives, and prerequisites</a:t>
            </a:r>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third step of the design session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9026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Keep track of time and coordinate students’ activities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92833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target</a:t>
            </a:r>
            <a:r>
              <a:rPr lang="en-US" baseline="0" dirty="0"/>
              <a:t> audience should consist of:</a:t>
            </a:r>
          </a:p>
          <a:p>
            <a:pPr marL="252086" indent="-252086">
              <a:buFont typeface="Arial" panose="020B0604020202020204" pitchFamily="34" charset="0"/>
              <a:buChar char="•"/>
            </a:pPr>
            <a:r>
              <a:rPr lang="en-US" sz="2400" dirty="0">
                <a:solidFill>
                  <a:srgbClr val="FFFFFF"/>
                </a:solidFill>
              </a:rPr>
              <a:t>Business Development Manager (BDM) or Application Sponsor (CFO) </a:t>
            </a:r>
          </a:p>
          <a:p>
            <a:pPr marL="594938" lvl="1" indent="-252086">
              <a:buFont typeface="Wingdings" panose="05000000000000000000" pitchFamily="2" charset="2"/>
              <a:buChar char="§"/>
            </a:pPr>
            <a:r>
              <a:rPr lang="en-US" sz="2400" dirty="0">
                <a:solidFill>
                  <a:srgbClr val="FFFFFF"/>
                </a:solidFill>
              </a:rPr>
              <a:t>Funds projects &amp; apps</a:t>
            </a:r>
          </a:p>
          <a:p>
            <a:pPr marL="594938" lvl="1" indent="-252086">
              <a:buFont typeface="Wingdings" panose="05000000000000000000" pitchFamily="2" charset="2"/>
              <a:buChar char="§"/>
            </a:pPr>
            <a:r>
              <a:rPr lang="en-US" sz="2400" dirty="0">
                <a:solidFill>
                  <a:srgbClr val="FFFFFF"/>
                </a:solidFill>
              </a:rPr>
              <a:t>Most interested in public cloud</a:t>
            </a:r>
          </a:p>
          <a:p>
            <a:pPr marL="252086" indent="-252086">
              <a:spcBef>
                <a:spcPts val="1177"/>
              </a:spcBef>
              <a:buFont typeface="Arial" panose="020B0604020202020204" pitchFamily="34" charset="0"/>
              <a:buChar char="•"/>
            </a:pPr>
            <a:r>
              <a:rPr lang="en-US" sz="2400" dirty="0">
                <a:solidFill>
                  <a:srgbClr val="FFFFFF"/>
                </a:solidFill>
              </a:rPr>
              <a:t>Business Unit IT / Developers (Director of SAP Business Analysts, Director of SAP Operations)</a:t>
            </a:r>
          </a:p>
          <a:p>
            <a:pPr marL="594938" lvl="1" indent="-252086">
              <a:buFont typeface="Wingdings" panose="05000000000000000000" pitchFamily="2" charset="2"/>
              <a:buChar char="§"/>
            </a:pPr>
            <a:r>
              <a:rPr lang="en-US" sz="2400" dirty="0">
                <a:solidFill>
                  <a:srgbClr val="FFFFFF"/>
                </a:solidFill>
              </a:rPr>
              <a:t>Reports to BDM and is responsible for coding and testing apps</a:t>
            </a:r>
          </a:p>
          <a:p>
            <a:pPr marL="594938" lvl="1" indent="-252086">
              <a:buFont typeface="Wingdings" panose="05000000000000000000" pitchFamily="2" charset="2"/>
              <a:buChar char="§"/>
            </a:pPr>
            <a:r>
              <a:rPr lang="en-US" sz="2400" dirty="0">
                <a:solidFill>
                  <a:srgbClr val="FFFFFF"/>
                </a:solidFill>
              </a:rPr>
              <a:t>Big influencer of public cloud strategy</a:t>
            </a:r>
          </a:p>
          <a:p>
            <a:pPr marL="252086" indent="-252086">
              <a:spcBef>
                <a:spcPts val="1177"/>
              </a:spcBef>
              <a:buFont typeface="Arial" panose="020B0604020202020204" pitchFamily="34" charset="0"/>
              <a:buChar char="•"/>
            </a:pPr>
            <a:r>
              <a:rPr lang="en-US" sz="2400" dirty="0">
                <a:solidFill>
                  <a:srgbClr val="FFFFFF"/>
                </a:solidFill>
              </a:rPr>
              <a:t>Central IT (VP of IT Operations)</a:t>
            </a:r>
          </a:p>
          <a:p>
            <a:pPr marL="594938" lvl="1" indent="-252086">
              <a:buFont typeface="Wingdings" panose="05000000000000000000" pitchFamily="2" charset="2"/>
              <a:buChar char="§"/>
            </a:pPr>
            <a:r>
              <a:rPr lang="en-US" sz="2400" dirty="0">
                <a:solidFill>
                  <a:srgbClr val="FFFFFF"/>
                </a:solidFill>
              </a:rPr>
              <a:t>Reports into CIO and responsible for operating datacenter</a:t>
            </a:r>
          </a:p>
          <a:p>
            <a:pPr marL="594938" lvl="1" indent="-252086">
              <a:buFont typeface="Wingdings" panose="05000000000000000000" pitchFamily="2" charset="2"/>
              <a:buChar char="§"/>
            </a:pPr>
            <a:r>
              <a:rPr lang="en-US" sz="2400" dirty="0">
                <a:solidFill>
                  <a:srgbClr val="FFFFFF"/>
                </a:solidFill>
              </a:rPr>
              <a:t>Concerned about shadow IT created issues: security/compliance, server sprawl, and lack of control</a:t>
            </a: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22</a:t>
            </a:fld>
            <a:endParaRPr lang="en-US" dirty="0"/>
          </a:p>
        </p:txBody>
      </p:sp>
    </p:spTree>
    <p:extLst>
      <p:ext uri="{BB962C8B-B14F-4D97-AF65-F5344CB8AC3E}">
        <p14:creationId xmlns:p14="http://schemas.microsoft.com/office/powerpoint/2010/main" val="1391856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Reference this slide when describing both options of the preferred solution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718658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option (Azure VMs – HA in Availability Set and DR across Regions) represents the traditional design, which relies on well-established concept of availability sets and leverages a pair of Azure regions in the same geography. An Azure Availability Set is a logical grouping capability that helps ensure that the VM resources that you place within the Availability Set are failure-isolated from each other when they are deployed within an Azure datacenter. Azure ensures that the VMs you place within an Availability Set run across multiple physical servers, compute racks, storage units, and network switches. This configuration is referred to as placements in different update and fault domains. These placements usually are within an Azure datacenter. Assuming that power source and network issues would affect the datacenter that you are deploying, all your capacity in one Azure region would be affected. </a:t>
            </a:r>
          </a:p>
        </p:txBody>
      </p:sp>
      <p:sp>
        <p:nvSpPr>
          <p:cNvPr id="4" name="Slide Number Placeholder 3"/>
          <p:cNvSpPr>
            <a:spLocks noGrp="1"/>
          </p:cNvSpPr>
          <p:nvPr>
            <p:ph type="sldNum" sz="quarter" idx="10"/>
          </p:nvPr>
        </p:nvSpPr>
        <p:spPr/>
        <p:txBody>
          <a:bodyPr/>
          <a:lstStyle/>
          <a:p>
            <a:fld id="{148D4592-6837-45C4-B65B-13E03ECAF0B2}" type="slidenum">
              <a:rPr lang="en-US" smtClean="0"/>
              <a:t>24</a:t>
            </a:fld>
            <a:endParaRPr lang="en-US" dirty="0"/>
          </a:p>
        </p:txBody>
      </p:sp>
    </p:spTree>
    <p:extLst>
      <p:ext uri="{BB962C8B-B14F-4D97-AF65-F5344CB8AC3E}">
        <p14:creationId xmlns:p14="http://schemas.microsoft.com/office/powerpoint/2010/main" val="32635308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option (Azure VMs - HA and DR across Availability Zones) takes advantage of the availability zones, representing separate, physically isolated data centers within the same region. The placement of datacenters that represent Azure Availability Zones constitutes a compromise between delivering acceptable network latency to services deployed in different zones, and a distance between datacenters. The distance matters because even though majority of destructive events are not likely to affect the infrastructure of all Availability Zones in the same region, history offers examples of larger scale disasters that could have such impact. To account for such occurrences, organizations might have the minimum distance requirement between the location of their production and disaster recovery sites. For most Azure customers, the minimum distance definition necessitates the use of two or more Azure regions.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25</a:t>
            </a:fld>
            <a:endParaRPr lang="en-US" dirty="0"/>
          </a:p>
        </p:txBody>
      </p:sp>
    </p:spTree>
    <p:extLst>
      <p:ext uri="{BB962C8B-B14F-4D97-AF65-F5344CB8AC3E}">
        <p14:creationId xmlns:p14="http://schemas.microsoft.com/office/powerpoint/2010/main" val="13476625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Reference this slide when describing both options of the preferred solution.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26</a:t>
            </a:fld>
            <a:endParaRPr lang="en-US" dirty="0"/>
          </a:p>
        </p:txBody>
      </p:sp>
    </p:spTree>
    <p:extLst>
      <p:ext uri="{BB962C8B-B14F-4D97-AF65-F5344CB8AC3E}">
        <p14:creationId xmlns:p14="http://schemas.microsoft.com/office/powerpoint/2010/main" val="14735826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pricing consists of two main categories: *HA/DR* and *cost conscious* (without HA/DR). Each quote includes cost of Production, QA, and Development environments, as well as it takes into account compute, storage, networking, SUSE OS/support, Azure Professional Direct Support (which is, at minimum, required when deploying SAP production solutions in Azure). The *cost conscious* pricing doesn’t include HA nor DR (single VM) and assumes retention of daily backups of Production for one month, along with biweekly QA and Dev backups. The *HA/DR* option includes Standard Load Balancer in the primary site and a DR replica in the secondary site, with retention of daily backups of Production for one month, monthly and quarterly for one year, along with monthly backups of QA and Dev monthly retained for one year. </a:t>
            </a:r>
          </a:p>
          <a:p>
            <a:endParaRPr lang="en-US" dirty="0"/>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1200" b="1" i="0" u="sng" strike="noStrike" kern="1200" cap="none" spc="0" normalizeH="0" baseline="0" noProof="0" dirty="0">
                <a:ln>
                  <a:noFill/>
                </a:ln>
                <a:effectLst/>
                <a:uLnTx/>
                <a:uFillTx/>
                <a:latin typeface="Segoe UI"/>
                <a:ea typeface="+mn-ea"/>
                <a:cs typeface="+mn-cs"/>
              </a:rPr>
              <a:t>Note</a:t>
            </a:r>
            <a:r>
              <a:rPr kumimoji="0" lang="en-US" sz="1200" b="0" i="0" u="none" strike="noStrike" kern="1200" cap="none" spc="0" normalizeH="0" baseline="0" noProof="0" dirty="0">
                <a:ln>
                  <a:noFill/>
                </a:ln>
                <a:effectLst/>
                <a:uLnTx/>
                <a:uFillTx/>
                <a:latin typeface="Segoe UI"/>
                <a:ea typeface="+mn-ea"/>
                <a:cs typeface="+mn-cs"/>
              </a:rPr>
              <a:t> : </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All options include Prod, QA, Dev, Storage, Management, Network, SUSE OS/support, Azure Professional Direct Support and full SAP certification </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All options does NOT include software licenses of SAP, Backup, Monitoring and Windows OS (because of AHUB)</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Cost conscious doesn’t include HA nor DR (single VM) | backup retention : PRD daily for one month (= x 31), QA and Dev twice per month (= x 2)</a:t>
            </a:r>
          </a:p>
          <a:p>
            <a:pPr marL="342900" marR="0" lvl="0" indent="-3429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200" b="0" i="0" u="none" strike="noStrike" kern="1200" cap="none" spc="0" normalizeH="0" baseline="0" noProof="0" dirty="0">
                <a:ln>
                  <a:noFill/>
                </a:ln>
                <a:effectLst/>
                <a:uLnTx/>
                <a:uFillTx/>
                <a:latin typeface="Segoe UI"/>
                <a:ea typeface="+mn-ea"/>
                <a:cs typeface="+mn-cs"/>
              </a:rPr>
              <a:t>HA/DR include local HA in Availability Set with Standard Load Balancer and DR replica in another region | backup retention PRD daily for one month, monthly and quarterly for one year (= x 47), QA and Dev monthly for one year (= x 12)</a:t>
            </a:r>
            <a:endParaRPr kumimoji="0" lang="en-US" sz="1600" b="0" i="0" u="none" strike="noStrike" kern="1200" cap="none" spc="0" normalizeH="0" baseline="0" noProof="0" dirty="0">
              <a:ln>
                <a:noFill/>
              </a:ln>
              <a:effectLst/>
              <a:uLnTx/>
              <a:uFillTx/>
              <a:latin typeface="Segoe UI"/>
              <a:ea typeface="+mn-ea"/>
              <a:cs typeface="+mn-cs"/>
            </a:endParaRPr>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27</a:t>
            </a:fld>
            <a:endParaRPr lang="en-US" dirty="0"/>
          </a:p>
        </p:txBody>
      </p:sp>
    </p:spTree>
    <p:extLst>
      <p:ext uri="{BB962C8B-B14F-4D97-AF65-F5344CB8AC3E}">
        <p14:creationId xmlns:p14="http://schemas.microsoft.com/office/powerpoint/2010/main" val="36717163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VM uptime is a critical input for Compute Cost. </a:t>
            </a:r>
          </a:p>
          <a:p>
            <a:r>
              <a:rPr lang="en-US" dirty="0"/>
              <a:t>Consider using Reserved Instances for VMs that need to be online 24 x 7</a:t>
            </a:r>
          </a:p>
          <a:p>
            <a:r>
              <a:rPr lang="en-US" dirty="0"/>
              <a:t>When using Windows Server VMs, take advantage of the Azure Hybrid Use Benefits (if applicable)</a:t>
            </a:r>
          </a:p>
          <a:p>
            <a:r>
              <a:rPr lang="en-US" dirty="0"/>
              <a:t>Propose multiple options to customers, depending on their resiliency requirements</a:t>
            </a:r>
          </a:p>
          <a:p>
            <a:r>
              <a:rPr lang="en-US" dirty="0"/>
              <a:t>Make sure to account for SAP licenses, OS licenses, and Microsoft Support</a:t>
            </a:r>
          </a:p>
          <a:p>
            <a:r>
              <a:rPr lang="en-US" dirty="0"/>
              <a:t>Start with Pay-As-You-Go licensing and switch to Reserved Instances once expected system utilization is determined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33984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Considering technologies used or intended to be used for on-premises deployments, the solution will leverage Ansible for configuration management and Terraform for Azure resource provisioning. The solution offers full automation capabilities, including both provisioning Azure resources, as well as installation and configuration of SAP HANA software components.</a:t>
            </a:r>
          </a:p>
        </p:txBody>
      </p:sp>
      <p:sp>
        <p:nvSpPr>
          <p:cNvPr id="4" name="Slide Number Placeholder 3"/>
          <p:cNvSpPr>
            <a:spLocks noGrp="1"/>
          </p:cNvSpPr>
          <p:nvPr>
            <p:ph type="sldNum" sz="quarter" idx="10"/>
          </p:nvPr>
        </p:nvSpPr>
        <p:spPr/>
        <p:txBody>
          <a:bodyPr/>
          <a:lstStyle/>
          <a:p>
            <a:fld id="{148D4592-6837-45C4-B65B-13E03ECAF0B2}" type="slidenum">
              <a:rPr lang="en-US" smtClean="0"/>
              <a:t>29</a:t>
            </a:fld>
            <a:endParaRPr lang="en-US" dirty="0"/>
          </a:p>
        </p:txBody>
      </p:sp>
    </p:spTree>
    <p:extLst>
      <p:ext uri="{BB962C8B-B14F-4D97-AF65-F5344CB8AC3E}">
        <p14:creationId xmlns:p14="http://schemas.microsoft.com/office/powerpoint/2010/main" val="1466113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first step of the design session</a:t>
            </a:r>
          </a:p>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a:t>
            </a:fld>
            <a:endParaRPr lang="en-US" dirty="0"/>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58326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proposed options facilitate HA and, depending on the scope, an accidental outage affecting either the entire Azure region (option 1) or an individual Azure datacenter (corresponding to the Availability Zone hosting the production environment). With option 1, the failover between regions is manual because there is a potential for data loss due to asynchronous replication of HANA between the production and disaster recovery site. Such failover can be streamlined by leveraging Azure Site Recovery. With option 2, this failover can be automated since HANA replication is synchronous.</a:t>
            </a:r>
          </a:p>
          <a:p>
            <a:r>
              <a:rPr lang="en-US" dirty="0"/>
              <a:t>VMs hosting SAP Application can be backed up using Azure Backup. For VM-level recovery, you might consider using Azure VM Backup. Azure Backup stores the backups in Azure and allows a restore of a VM again. However, be aware that Azure VM backup supports only a single scheduled backup per day. In addition, note that using VM Backup does not preserve the unique VM ID which is used for SAP licensing. This means that a restore from a VM backup requires installation of a new SAP license key as the restored VM is considered to be a new VM and not a replacement of the former one which was saved.</a:t>
            </a:r>
          </a:p>
          <a:p>
            <a:r>
              <a:rPr lang="en-US" dirty="0"/>
              <a:t>SAP HANA on Azure VMs can be backed up by using the following two methods:</a:t>
            </a:r>
          </a:p>
          <a:p>
            <a:r>
              <a:rPr lang="en-US" dirty="0"/>
              <a:t>o	HANA backup to the file system in an Azure Linux Virtual Machine</a:t>
            </a:r>
          </a:p>
          <a:p>
            <a:r>
              <a:rPr lang="en-US" dirty="0"/>
              <a:t>o	HANA backup based on storage snapshots using the Azure storage blob snapshot feature manually or Azure Backup Service</a:t>
            </a:r>
          </a:p>
          <a:p>
            <a:r>
              <a:rPr lang="en-US" dirty="0"/>
              <a:t>A common backup scheduling strategy described in the HANA Administration guide involves the following backups:</a:t>
            </a:r>
          </a:p>
          <a:p>
            <a:r>
              <a:rPr lang="en-US" dirty="0"/>
              <a:t>o	Storage snapshot (daily)</a:t>
            </a:r>
          </a:p>
          <a:p>
            <a:r>
              <a:rPr lang="en-US" dirty="0"/>
              <a:t>o	Complete data backup using file or </a:t>
            </a:r>
            <a:r>
              <a:rPr lang="en-US" dirty="0" err="1"/>
              <a:t>bacint</a:t>
            </a:r>
            <a:r>
              <a:rPr lang="en-US" dirty="0"/>
              <a:t> format (once a week)</a:t>
            </a:r>
          </a:p>
          <a:p>
            <a:r>
              <a:rPr lang="en-US" dirty="0"/>
              <a:t>o	Automatic log backups</a:t>
            </a:r>
          </a:p>
          <a:p>
            <a:r>
              <a:rPr lang="en-US" dirty="0"/>
              <a:t>Optionally, one could go completely without storage snapshots; they could be replaced by HANA delta backups, like incremental or differential backups. The HANA Administration guide provides an example list. It suggests that one recover SAP HANA to a specific point in time using the following sequence of backups:</a:t>
            </a:r>
          </a:p>
          <a:p>
            <a:r>
              <a:rPr lang="en-US" dirty="0"/>
              <a:t>o	Full data backup</a:t>
            </a:r>
          </a:p>
          <a:p>
            <a:r>
              <a:rPr lang="en-US" dirty="0"/>
              <a:t>o	Differential backup</a:t>
            </a:r>
          </a:p>
          <a:p>
            <a:r>
              <a:rPr lang="en-US" dirty="0"/>
              <a:t>o	Incremental backup 1</a:t>
            </a:r>
          </a:p>
          <a:p>
            <a:r>
              <a:rPr lang="en-US" dirty="0"/>
              <a:t>o	Incremental backup 2</a:t>
            </a:r>
          </a:p>
          <a:p>
            <a:r>
              <a:rPr lang="en-US" dirty="0"/>
              <a:t>o	Log backups</a:t>
            </a:r>
          </a:p>
          <a:p>
            <a:r>
              <a:rPr lang="en-US" dirty="0"/>
              <a:t>Regarding an exact schedule as to when and how often a specific backup type should happen, it is not possible to give a general guideline—this would be customer-specific and dependent on the volume of data changes in the system. One basic recommendation from SAP side, which can be seen as general guidance, is to make one full HANA backup once a week. SAP also recommends doing some housekeeping of the backup catalog to keep it from growing infinitely.</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40626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769461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96323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solution sizing is a continuous</a:t>
            </a:r>
            <a:r>
              <a:rPr lang="en-US" baseline="0" dirty="0"/>
              <a:t> process that involve monitoring, re-sizing, and adjusting. Fortunately, resizing Azure VMs is a straightforward process.</a:t>
            </a:r>
            <a:endParaRPr lang="en-US" dirty="0"/>
          </a:p>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34</a:t>
            </a:fld>
            <a:endParaRPr lang="en-US" dirty="0"/>
          </a:p>
        </p:txBody>
      </p:sp>
    </p:spTree>
    <p:extLst>
      <p:ext uri="{BB962C8B-B14F-4D97-AF65-F5344CB8AC3E}">
        <p14:creationId xmlns:p14="http://schemas.microsoft.com/office/powerpoint/2010/main" val="425354757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55720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 Estimate VM uptime and use Reserved Instances if uptime is larger than 30%</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 Review T-Shirt pricing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 When using Windows Server, take advantage of the Azure Hybrid Use Benefits (AHUB)</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 Schedule stopping and deallocating of non-production virtual machines during their idle times: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This functionality is available directly from the Azure portal. Alternatively, you can use Azure Automation runbooks or custom Azure PowerShell and Azure CLI scripts to stop and deallocate any instance. The same techniques can be used to start the instance on a scheduled 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mn-lt"/>
              </a:rPr>
              <a:t>Note that the built-in platform auto-shutdown functionality does not provide the draining functionality of application servers, so it is important to verify that these servers do not have any active tasks before initiating shutdown. This can be implemented by using Azure Automation or Azure functions.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988248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37</a:t>
            </a:fld>
            <a:endParaRPr lang="en-US" dirty="0"/>
          </a:p>
        </p:txBody>
      </p:sp>
    </p:spTree>
    <p:extLst>
      <p:ext uri="{BB962C8B-B14F-4D97-AF65-F5344CB8AC3E}">
        <p14:creationId xmlns:p14="http://schemas.microsoft.com/office/powerpoint/2010/main" val="6712855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48D4592-6837-45C4-B65B-13E03ECAF0B2}" type="slidenum">
              <a:rPr lang="en-US" smtClean="0"/>
              <a:t>38</a:t>
            </a:fld>
            <a:endParaRPr lang="en-US" dirty="0"/>
          </a:p>
        </p:txBody>
      </p:sp>
    </p:spTree>
    <p:extLst>
      <p:ext uri="{BB962C8B-B14F-4D97-AF65-F5344CB8AC3E}">
        <p14:creationId xmlns:p14="http://schemas.microsoft.com/office/powerpoint/2010/main" val="11198747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Step through the process of carrying out a cloud assessment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855A04F-69D3-4425-B47E-890457CFB11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6739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cs typeface="Segoe UI Semilight" panose="020B0402040204020203" pitchFamily="34" charset="0"/>
              </a:rPr>
              <a:t>Contoso Group is a pharmaceutical company with headquarters in Boston, US. </a:t>
            </a:r>
          </a:p>
          <a:p>
            <a:r>
              <a:rPr lang="en-US" sz="1200" dirty="0">
                <a:solidFill>
                  <a:schemeClr val="tx1"/>
                </a:solidFill>
                <a:cs typeface="Segoe UI Semilight" panose="020B0402040204020203" pitchFamily="34" charset="0"/>
              </a:rPr>
              <a:t>Contoso Leadership and Planning Groups wants to drastically reduce server and storage hardware in their own datacenters to minimize IT related costs. The leadership asked Contoso IT to look into the possibility to implement a greenfield S/4HANA environment in a cloud.</a:t>
            </a:r>
          </a:p>
          <a:p>
            <a:r>
              <a:rPr lang="en-US" sz="1200" dirty="0">
                <a:solidFill>
                  <a:schemeClr val="tx1"/>
                </a:solidFill>
                <a:cs typeface="Segoe UI Semilight" panose="020B0402040204020203" pitchFamily="34" charset="0"/>
              </a:rPr>
              <a:t>Since Contoso has already a number of their non-SAP systems running in Azure, Contoso IT decided to leverage its knowledge of the Microsoft cloud platform and existing ExpressRoute connectivity and host its SAP landscape in Azure as well. </a:t>
            </a:r>
          </a:p>
          <a:p>
            <a:r>
              <a:rPr lang="en-US" sz="1200" dirty="0">
                <a:solidFill>
                  <a:schemeClr val="tx1"/>
                </a:solidFill>
                <a:cs typeface="Segoe UI Semilight" panose="020B0402040204020203" pitchFamily="34" charset="0"/>
              </a:rPr>
              <a:t>Considering that Contoso finance and supply chain team will strongly rely on SAP Business Suite, the systems should be highly available and their performance must be predictable and consistent.  In addition, the management team wants to leverage disaster recovery capabilities offered by Azure in order to ensure resiliency in case the primary region hosting the new deployment becomes unavailable. </a:t>
            </a:r>
          </a:p>
          <a:p>
            <a:r>
              <a:rPr lang="en-US" sz="1200" dirty="0">
                <a:solidFill>
                  <a:schemeClr val="tx1"/>
                </a:solidFill>
                <a:cs typeface="Segoe UI Semilight" panose="020B0402040204020203" pitchFamily="34" charset="0"/>
              </a:rPr>
              <a:t>Before implementing the production environment, Contoso wants to test its new deployment approach by provisioning development, and UAT environments in Azure.</a:t>
            </a:r>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76771084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9A6D4-FB34-4BDB-BA1E-7271914431F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11/6/2020 8:21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The CIO, Andrew Cross</a:t>
            </a:r>
            <a:r>
              <a:rPr lang="en-US" sz="1400" baseline="0" dirty="0">
                <a:solidFill>
                  <a:schemeClr val="bg1"/>
                </a:solidFill>
              </a:rPr>
              <a:t> stated “</a:t>
            </a:r>
            <a:r>
              <a:rPr lang="en-US" sz="1200" i="1" dirty="0">
                <a:solidFill>
                  <a:schemeClr val="bg1"/>
                </a:solidFill>
              </a:rPr>
              <a:t>Our planned operational dependencies on SAP applications force us to seek reasonably priced high availability and disaster recovery capabilities for our production SAP S/4HANA deployments.</a:t>
            </a:r>
            <a:r>
              <a:rPr lang="en-US" sz="1200" dirty="0">
                <a:solidFill>
                  <a:schemeClr val="bg1"/>
                </a:solidFill>
              </a:rPr>
              <a:t>” </a:t>
            </a:r>
          </a:p>
        </p:txBody>
      </p:sp>
      <p:sp>
        <p:nvSpPr>
          <p:cNvPr id="4" name="Slide Number Placeholder 3"/>
          <p:cNvSpPr>
            <a:spLocks noGrp="1"/>
          </p:cNvSpPr>
          <p:nvPr>
            <p:ph type="sldNum" sz="quarter" idx="10"/>
          </p:nvPr>
        </p:nvSpPr>
        <p:spPr/>
        <p:txBody>
          <a:bodyPr/>
          <a:lstStyle/>
          <a:p>
            <a:fld id="{148D4592-6837-45C4-B65B-13E03ECAF0B2}" type="slidenum">
              <a:rPr lang="en-US" smtClean="0"/>
              <a:t>5</a:t>
            </a:fld>
            <a:endParaRPr lang="en-US" dirty="0"/>
          </a:p>
        </p:txBody>
      </p:sp>
    </p:spTree>
    <p:extLst>
      <p:ext uri="{BB962C8B-B14F-4D97-AF65-F5344CB8AC3E}">
        <p14:creationId xmlns:p14="http://schemas.microsoft.com/office/powerpoint/2010/main" val="23009520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chemeClr val="bg1"/>
                </a:solidFill>
                <a:effectLst/>
                <a:uLnTx/>
                <a:uFillTx/>
                <a:latin typeface="Segoe UI Light"/>
                <a:ea typeface="+mn-ea"/>
                <a:cs typeface="+mn-cs"/>
              </a:rPr>
              <a:t>(*) SAPS : </a:t>
            </a:r>
            <a:r>
              <a:rPr kumimoji="0" lang="en-US" sz="1200" b="1" i="0" u="none" strike="noStrike" kern="1200" cap="none" spc="0" normalizeH="0" baseline="0" noProof="0" dirty="0">
                <a:ln>
                  <a:noFill/>
                </a:ln>
                <a:solidFill>
                  <a:schemeClr val="bg1"/>
                </a:solidFill>
                <a:effectLst/>
                <a:uLnTx/>
                <a:uFillTx/>
                <a:latin typeface="Segoe UI Light"/>
                <a:ea typeface="+mn-ea"/>
                <a:cs typeface="+mn-cs"/>
              </a:rPr>
              <a:t>SAP</a:t>
            </a:r>
            <a:r>
              <a:rPr kumimoji="0" lang="en-US" sz="1200" b="0" i="0" u="none" strike="noStrike" kern="1200" cap="none" spc="0" normalizeH="0" baseline="0" noProof="0" dirty="0">
                <a:ln>
                  <a:noFill/>
                </a:ln>
                <a:solidFill>
                  <a:schemeClr val="bg1"/>
                </a:solidFill>
                <a:effectLst/>
                <a:uLnTx/>
                <a:uFillTx/>
                <a:latin typeface="Segoe UI Light"/>
                <a:ea typeface="+mn-ea"/>
                <a:cs typeface="+mn-cs"/>
              </a:rPr>
              <a:t> Application Performance Standard (</a:t>
            </a:r>
            <a:r>
              <a:rPr kumimoji="0" lang="en-US" sz="1200" b="1" i="0" u="none" strike="noStrike" kern="1200" cap="none" spc="0" normalizeH="0" baseline="0" noProof="0" dirty="0">
                <a:ln>
                  <a:noFill/>
                </a:ln>
                <a:solidFill>
                  <a:schemeClr val="bg1"/>
                </a:solidFill>
                <a:effectLst/>
                <a:uLnTx/>
                <a:uFillTx/>
                <a:latin typeface="Segoe UI Light"/>
                <a:ea typeface="+mn-ea"/>
                <a:cs typeface="+mn-cs"/>
              </a:rPr>
              <a:t>SAPS</a:t>
            </a:r>
            <a:r>
              <a:rPr kumimoji="0" lang="en-US" sz="1200" b="0" i="0" u="none" strike="noStrike" kern="1200" cap="none" spc="0" normalizeH="0" baseline="0" noProof="0" dirty="0">
                <a:ln>
                  <a:noFill/>
                </a:ln>
                <a:solidFill>
                  <a:schemeClr val="bg1"/>
                </a:solidFill>
                <a:effectLst/>
                <a:uLnTx/>
                <a:uFillTx/>
                <a:latin typeface="Segoe UI Light"/>
                <a:ea typeface="+mn-ea"/>
                <a:cs typeface="+mn-cs"/>
              </a:rPr>
              <a:t>) is a hardware-independent unit of measurement that describes the performance of a system configuration in the </a:t>
            </a:r>
            <a:r>
              <a:rPr kumimoji="0" lang="en-US" sz="1200" b="1" i="0" u="none" strike="noStrike" kern="1200" cap="none" spc="0" normalizeH="0" baseline="0" noProof="0" dirty="0">
                <a:ln>
                  <a:noFill/>
                </a:ln>
                <a:solidFill>
                  <a:schemeClr val="bg1"/>
                </a:solidFill>
                <a:effectLst/>
                <a:uLnTx/>
                <a:uFillTx/>
                <a:latin typeface="Segoe UI Light"/>
                <a:ea typeface="+mn-ea"/>
                <a:cs typeface="+mn-cs"/>
              </a:rPr>
              <a:t>SAP </a:t>
            </a:r>
            <a:r>
              <a:rPr kumimoji="0" lang="en-US" sz="1200" b="0" i="0" u="none" strike="noStrike" kern="1200" cap="none" spc="0" normalizeH="0" baseline="0" noProof="0" dirty="0">
                <a:ln>
                  <a:noFill/>
                </a:ln>
                <a:solidFill>
                  <a:schemeClr val="bg1"/>
                </a:solidFill>
                <a:effectLst/>
                <a:uLnTx/>
                <a:uFillTx/>
                <a:latin typeface="Segoe UI Light"/>
                <a:ea typeface="+mn-ea"/>
                <a:cs typeface="+mn-cs"/>
              </a:rPr>
              <a:t>environment. It is derived from the Sales and Distribution (SD) benchmark, where 100 </a:t>
            </a:r>
            <a:r>
              <a:rPr kumimoji="0" lang="en-US" sz="1200" b="1" i="0" u="none" strike="noStrike" kern="1200" cap="none" spc="0" normalizeH="0" baseline="0" noProof="0" dirty="0">
                <a:ln>
                  <a:noFill/>
                </a:ln>
                <a:solidFill>
                  <a:schemeClr val="bg1"/>
                </a:solidFill>
                <a:effectLst/>
                <a:uLnTx/>
                <a:uFillTx/>
                <a:latin typeface="Segoe UI Light"/>
                <a:ea typeface="+mn-ea"/>
                <a:cs typeface="+mn-cs"/>
              </a:rPr>
              <a:t>SAPS</a:t>
            </a:r>
            <a:r>
              <a:rPr kumimoji="0" lang="en-US" sz="1200" b="0" i="0" u="none" strike="noStrike" kern="1200" cap="none" spc="0" normalizeH="0" baseline="0" noProof="0" dirty="0">
                <a:ln>
                  <a:noFill/>
                </a:ln>
                <a:solidFill>
                  <a:schemeClr val="bg1"/>
                </a:solidFill>
                <a:effectLst/>
                <a:uLnTx/>
                <a:uFillTx/>
                <a:latin typeface="Segoe UI Light"/>
                <a:ea typeface="+mn-ea"/>
                <a:cs typeface="+mn-cs"/>
              </a:rPr>
              <a:t> is defined as 2,000 fully business processed order line items per hour.</a:t>
            </a:r>
          </a:p>
          <a:p>
            <a:r>
              <a:rPr lang="en-US" dirty="0"/>
              <a:t>According to the estimates of the Contoso IT team, the database is bound to grow to about 2TB in the next few years. </a:t>
            </a:r>
          </a:p>
          <a:p>
            <a:r>
              <a:rPr lang="en-US" dirty="0"/>
              <a:t>1.  Contoso S/4HANA requirements:</a:t>
            </a:r>
          </a:p>
          <a:p>
            <a:r>
              <a:rPr lang="en-US" dirty="0"/>
              <a:t>Target environment:</a:t>
            </a:r>
          </a:p>
          <a:p>
            <a:r>
              <a:rPr lang="en-US" dirty="0"/>
              <a:t>    -   Sizing</a:t>
            </a:r>
          </a:p>
          <a:p>
            <a:r>
              <a:rPr lang="en-US" dirty="0"/>
              <a:t>        -   Production</a:t>
            </a:r>
          </a:p>
          <a:p>
            <a:r>
              <a:rPr lang="en-US" dirty="0"/>
              <a:t>            -   HANA DB memory requirement; 2 TiB</a:t>
            </a:r>
          </a:p>
          <a:p>
            <a:r>
              <a:rPr lang="en-US" dirty="0"/>
              <a:t>            -   Application SAPS requirements (SAPS): 15,000</a:t>
            </a:r>
          </a:p>
          <a:p>
            <a:r>
              <a:rPr lang="en-US" dirty="0"/>
              <a:t>        -   Quality Assurance</a:t>
            </a:r>
          </a:p>
          <a:p>
            <a:r>
              <a:rPr lang="en-US" dirty="0"/>
              <a:t>            -   HANA DB memory requirement; 2 TiB</a:t>
            </a:r>
          </a:p>
          <a:p>
            <a:r>
              <a:rPr lang="en-US" dirty="0"/>
              <a:t>            -   Application SAPS requirements (SAPS): 15,000</a:t>
            </a:r>
          </a:p>
          <a:p>
            <a:r>
              <a:rPr lang="en-US" dirty="0"/>
              <a:t>        -   Development</a:t>
            </a:r>
          </a:p>
          <a:p>
            <a:r>
              <a:rPr lang="en-US" dirty="0"/>
              <a:t>            -   HANA DB memory requirement; 192 GiB</a:t>
            </a:r>
          </a:p>
          <a:p>
            <a:r>
              <a:rPr lang="en-US" dirty="0"/>
              <a:t>            -   Application SAPS requirements (SAPS): none</a:t>
            </a:r>
          </a:p>
          <a:p>
            <a:r>
              <a:rPr lang="en-US" dirty="0"/>
              <a:t>2.  Business continuity</a:t>
            </a:r>
          </a:p>
          <a:p>
            <a:r>
              <a:rPr lang="en-US" dirty="0"/>
              <a:t>    -   High Availability and Disaster Recovery</a:t>
            </a:r>
          </a:p>
          <a:p>
            <a:r>
              <a:rPr lang="en-US" dirty="0"/>
              <a:t>        -   Each proposed solution must include both high availability and disaster recovery capabilities for the Production environment (99.95% uptime)</a:t>
            </a:r>
          </a:p>
          <a:p>
            <a:r>
              <a:rPr lang="en-US" dirty="0"/>
              <a:t>        -   Each proposed solution must include high availability for the Quality Assurance environment (99.95% uptime)</a:t>
            </a:r>
          </a:p>
          <a:p>
            <a:r>
              <a:rPr lang="en-US" dirty="0"/>
              <a:t>        -   The disaster recovery solution must ensure business continuity in case of an event affecting the entire Azure datacenter hosting the Production environment</a:t>
            </a:r>
          </a:p>
          <a:p>
            <a:r>
              <a:rPr lang="en-US" dirty="0"/>
              <a:t>    -   Data protection</a:t>
            </a:r>
          </a:p>
          <a:p>
            <a:r>
              <a:rPr lang="en-US" dirty="0"/>
              <a:t>        -   No data loss allowed in the Production and the Quality Assurance environment</a:t>
            </a:r>
          </a:p>
          <a:p>
            <a:r>
              <a:rPr lang="en-US" dirty="0"/>
              <a:t>        -   Production</a:t>
            </a:r>
          </a:p>
          <a:p>
            <a:r>
              <a:rPr lang="en-US" dirty="0"/>
              <a:t>            -   HANA DB log backup taken every 30 minutes and retained for 1 day</a:t>
            </a:r>
          </a:p>
          <a:p>
            <a:r>
              <a:rPr lang="en-US" dirty="0"/>
              <a:t>            -   HANA DB full backup every night and retained for 1 month</a:t>
            </a:r>
          </a:p>
          <a:p>
            <a:r>
              <a:rPr lang="en-US" dirty="0"/>
              <a:t>        -   Quality Assurance</a:t>
            </a:r>
          </a:p>
          <a:p>
            <a:r>
              <a:rPr lang="en-US" dirty="0"/>
              <a:t>            -   HANA DB full bi-weekly backup retained for 1 month</a:t>
            </a:r>
          </a:p>
          <a:p>
            <a:r>
              <a:rPr lang="en-US" dirty="0"/>
              <a:t>        -   Development</a:t>
            </a:r>
          </a:p>
          <a:p>
            <a:r>
              <a:rPr lang="en-US" dirty="0"/>
              <a:t>            -   HANA DB full bi-weekly backup retained for 1 month</a:t>
            </a:r>
            <a:endParaRPr kumimoji="0" lang="en-US" sz="1200" b="0" i="0" u="none" strike="noStrike" kern="1200" cap="none" spc="0" normalizeH="0" baseline="0" noProof="0" dirty="0">
              <a:ln>
                <a:noFill/>
              </a:ln>
              <a:solidFill>
                <a:schemeClr val="bg1"/>
              </a:solidFill>
              <a:effectLst/>
              <a:uLnTx/>
              <a:uFillTx/>
              <a:latin typeface="Segoe UI Light"/>
              <a:ea typeface="+mn-ea"/>
              <a:cs typeface="+mn-cs"/>
            </a:endParaRPr>
          </a:p>
          <a:p>
            <a:endParaRPr lang="en-US" dirty="0"/>
          </a:p>
        </p:txBody>
      </p:sp>
      <p:sp>
        <p:nvSpPr>
          <p:cNvPr id="4" name="Slide Number Placeholder 3"/>
          <p:cNvSpPr>
            <a:spLocks noGrp="1"/>
          </p:cNvSpPr>
          <p:nvPr>
            <p:ph type="sldNum" sz="quarter" idx="5"/>
          </p:nvPr>
        </p:nvSpPr>
        <p:spPr/>
        <p:txBody>
          <a:bodyPr/>
          <a:lstStyle/>
          <a:p>
            <a:fld id="{148D4592-6837-45C4-B65B-13E03ECAF0B2}" type="slidenum">
              <a:rPr lang="en-US" smtClean="0"/>
              <a:t>6</a:t>
            </a:fld>
            <a:endParaRPr lang="en-US" dirty="0"/>
          </a:p>
        </p:txBody>
      </p:sp>
    </p:spTree>
    <p:extLst>
      <p:ext uri="{BB962C8B-B14F-4D97-AF65-F5344CB8AC3E}">
        <p14:creationId xmlns:p14="http://schemas.microsoft.com/office/powerpoint/2010/main" val="955955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Customer</a:t>
            </a:r>
            <a:r>
              <a:rPr lang="en-US" baseline="0" dirty="0"/>
              <a:t> raised some concerns and objections: </a:t>
            </a:r>
          </a:p>
          <a:p>
            <a:pPr marL="171450" lvl="0" indent="-171450">
              <a:buFontTx/>
              <a:buChar char="-"/>
            </a:pPr>
            <a:r>
              <a:rPr lang="en-US" sz="1200" dirty="0">
                <a:solidFill>
                  <a:schemeClr val="bg1"/>
                </a:solidFill>
              </a:rPr>
              <a:t>Is the proposed solution fully certified by SAP?</a:t>
            </a:r>
          </a:p>
          <a:p>
            <a:pPr marL="171450" lvl="0" indent="-171450">
              <a:buFontTx/>
              <a:buChar char="-"/>
            </a:pPr>
            <a:r>
              <a:rPr lang="en-US" sz="1200" dirty="0">
                <a:solidFill>
                  <a:schemeClr val="bg1"/>
                </a:solidFill>
              </a:rPr>
              <a:t>Does the proposal meet Contoso business continuity requirements? What if there's outage on VM or storage? How can we restore from backup? How can we failover the landscape in case of an outage?</a:t>
            </a:r>
          </a:p>
          <a:p>
            <a:pPr marL="171450" lvl="0" indent="-171450">
              <a:buFontTx/>
              <a:buChar char="-"/>
            </a:pPr>
            <a:r>
              <a:rPr lang="en-US" sz="1200" dirty="0">
                <a:solidFill>
                  <a:schemeClr val="bg1"/>
                </a:solidFill>
              </a:rPr>
              <a:t>There're legacy systems on-prem that needs to interact with S/4HANA in cloud. How can we minimize performance impact in cross-premises scenarios?</a:t>
            </a:r>
          </a:p>
          <a:p>
            <a:pPr marL="171450" lvl="0" indent="-171450">
              <a:buFontTx/>
              <a:buChar char="-"/>
            </a:pPr>
            <a:r>
              <a:rPr lang="en-US" sz="1200" dirty="0">
                <a:solidFill>
                  <a:schemeClr val="bg1"/>
                </a:solidFill>
              </a:rPr>
              <a:t>Can we change the size of the environment if sizing requirements change in future?</a:t>
            </a:r>
          </a:p>
          <a:p>
            <a:pPr marL="171450" lvl="0" indent="-171450">
              <a:buFontTx/>
              <a:buChar char="-"/>
            </a:pPr>
            <a:r>
              <a:rPr lang="en-US" sz="1200" dirty="0">
                <a:solidFill>
                  <a:schemeClr val="bg1"/>
                </a:solidFill>
              </a:rPr>
              <a:t>Is there anything not included in the results of Azure Pricing Calculator?</a:t>
            </a:r>
          </a:p>
          <a:p>
            <a:pPr marL="171450" lvl="0" indent="-171450">
              <a:buFontTx/>
              <a:buChar char="-"/>
            </a:pPr>
            <a:r>
              <a:rPr lang="en-US" sz="1200" dirty="0">
                <a:solidFill>
                  <a:schemeClr val="bg1"/>
                </a:solidFill>
              </a:rPr>
              <a:t>CFO is asking for cost saving even further. What can we do to optimize the cost? What are our options?</a:t>
            </a:r>
          </a:p>
        </p:txBody>
      </p:sp>
      <p:sp>
        <p:nvSpPr>
          <p:cNvPr id="4" name="Slide Number Placeholder 3"/>
          <p:cNvSpPr>
            <a:spLocks noGrp="1"/>
          </p:cNvSpPr>
          <p:nvPr>
            <p:ph type="sldNum" sz="quarter" idx="10"/>
          </p:nvPr>
        </p:nvSpPr>
        <p:spPr/>
        <p:txBody>
          <a:bodyPr/>
          <a:lstStyle/>
          <a:p>
            <a:fld id="{148D4592-6837-45C4-B65B-13E03ECAF0B2}" type="slidenum">
              <a:rPr lang="en-US" smtClean="0"/>
              <a:t>7</a:t>
            </a:fld>
            <a:endParaRPr lang="en-US" dirty="0"/>
          </a:p>
        </p:txBody>
      </p:sp>
    </p:spTree>
    <p:extLst>
      <p:ext uri="{BB962C8B-B14F-4D97-AF65-F5344CB8AC3E}">
        <p14:creationId xmlns:p14="http://schemas.microsoft.com/office/powerpoint/2010/main" val="1421055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Present the key design considerations applicable to this design</a:t>
            </a:r>
          </a:p>
          <a:p>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8</a:t>
            </a:fld>
            <a:endParaRPr lang="en-US" dirty="0"/>
          </a:p>
        </p:txBody>
      </p:sp>
    </p:spTree>
    <p:extLst>
      <p:ext uri="{BB962C8B-B14F-4D97-AF65-F5344CB8AC3E}">
        <p14:creationId xmlns:p14="http://schemas.microsoft.com/office/powerpoint/2010/main" val="431822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Present the infrastructure considerations applicable to this design</a:t>
            </a:r>
          </a:p>
          <a:p>
            <a:endParaRPr lang="en-US" sz="1200" dirty="0">
              <a:solidFill>
                <a:schemeClr val="bg1"/>
              </a:solidFill>
            </a:endParaRPr>
          </a:p>
        </p:txBody>
      </p:sp>
      <p:sp>
        <p:nvSpPr>
          <p:cNvPr id="4" name="Slide Number Placeholder 3"/>
          <p:cNvSpPr>
            <a:spLocks noGrp="1"/>
          </p:cNvSpPr>
          <p:nvPr>
            <p:ph type="sldNum" sz="quarter" idx="10"/>
          </p:nvPr>
        </p:nvSpPr>
        <p:spPr/>
        <p:txBody>
          <a:bodyPr/>
          <a:lstStyle/>
          <a:p>
            <a:fld id="{148D4592-6837-45C4-B65B-13E03ECAF0B2}" type="slidenum">
              <a:rPr lang="en-US" smtClean="0"/>
              <a:t>9</a:t>
            </a:fld>
            <a:endParaRPr lang="en-US" dirty="0"/>
          </a:p>
        </p:txBody>
      </p:sp>
    </p:spTree>
    <p:extLst>
      <p:ext uri="{BB962C8B-B14F-4D97-AF65-F5344CB8AC3E}">
        <p14:creationId xmlns:p14="http://schemas.microsoft.com/office/powerpoint/2010/main" val="5727941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412195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812112073"/>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20682857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25565518"/>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452114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4047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644000613"/>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3844150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6756912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84645109"/>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0889776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176391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3102938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184493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483745967"/>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218033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1301657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285833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8150516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3898357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34" y="291112"/>
            <a:ext cx="11494682" cy="896518"/>
          </a:xfrm>
        </p:spPr>
        <p:txBody>
          <a:bodyPr/>
          <a:lstStyle>
            <a:lvl1pPr>
              <a:defRPr sz="4264">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47"/>
            <a:ext cx="10757098" cy="1441702"/>
          </a:xfrm>
        </p:spPr>
        <p:txBody>
          <a:bodyPr/>
          <a:lstStyle>
            <a:lvl1pPr>
              <a:defRPr sz="1912">
                <a:gradFill>
                  <a:gsLst>
                    <a:gs pos="1250">
                      <a:schemeClr val="tx1"/>
                    </a:gs>
                    <a:gs pos="100000">
                      <a:schemeClr val="tx1"/>
                    </a:gs>
                  </a:gsLst>
                  <a:lin ang="5400000" scaled="0"/>
                </a:gradFill>
                <a:latin typeface="+mn-lt"/>
              </a:defRPr>
            </a:lvl1pPr>
            <a:lvl2pPr>
              <a:defRPr sz="1765"/>
            </a:lvl2pPr>
            <a:lvl3pPr>
              <a:defRPr sz="1471"/>
            </a:lvl3pPr>
            <a:lvl4pPr>
              <a:defRPr sz="1324"/>
            </a:lvl4pPr>
            <a:lvl5pPr>
              <a:defRPr sz="1324"/>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717264"/>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327892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32715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2640828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809241721"/>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3667450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2345967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50663420"/>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17413496"/>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1732893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335745712"/>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4116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50905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443942"/>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9240726"/>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17714618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57911511"/>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4764093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792031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4117975"/>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346416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9551955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8305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3024156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83201507"/>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2522088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54579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70048849"/>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18800368"/>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53592905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9302003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690513"/>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261006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956005514"/>
      </p:ext>
    </p:extLst>
  </p:cSld>
  <p:clrMapOvr>
    <a:masterClrMapping/>
  </p:clrMapOvr>
  <p:transition>
    <p:fade/>
  </p:transition>
  <p:extLst>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3559255"/>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9652076"/>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2612137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751288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5954960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9645166"/>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28045440"/>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178125"/>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61233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27131505"/>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3439940302"/>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658995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57766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89793509"/>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00040643"/>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18051642"/>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432863235"/>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0166637"/>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727448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641589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838689314"/>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832086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73348140"/>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cSld name="Title and Conten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465">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249" y="1447800"/>
            <a:ext cx="11151917" cy="1167884"/>
          </a:xfrm>
        </p:spPr>
        <p:txBody>
          <a:bodyPr/>
          <a:lstStyle>
            <a:lvl1pPr marL="3175" indent="0">
              <a:spcBef>
                <a:spcPts val="0"/>
              </a:spcBef>
              <a:spcAft>
                <a:spcPts val="900"/>
              </a:spcAft>
              <a:buSzPct val="80000"/>
              <a:buFont typeface="Arial" pitchFamily="34" charset="0"/>
              <a:buNone/>
              <a:defRPr sz="3999" spc="-100" baseline="0">
                <a:solidFill>
                  <a:schemeClr val="bg1"/>
                </a:solidFill>
                <a:latin typeface="+mn-lt"/>
              </a:defRPr>
            </a:lvl1pPr>
            <a:lvl2pPr marL="3175" indent="0">
              <a:spcBef>
                <a:spcPts val="0"/>
              </a:spcBef>
              <a:buSzPct val="80000"/>
              <a:buFont typeface="Arial" pitchFamily="34" charset="0"/>
              <a:buNone/>
              <a:defRPr sz="3600" spc="-51" baseline="0">
                <a:solidFill>
                  <a:schemeClr val="bg1"/>
                </a:solidFill>
                <a:latin typeface="+mn-lt"/>
              </a:defRPr>
            </a:lvl2pPr>
            <a:lvl3pPr marL="1258429" indent="-4030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368" indent="-3459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804" indent="-33642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79608229"/>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35693849"/>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0AF1E-9061-954E-9DD2-145C04F8AB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A61EF8-6369-0645-898A-FD6DB3F4728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6CF93E-5579-EF47-A3D2-4B5651398660}"/>
              </a:ext>
            </a:extLst>
          </p:cNvPr>
          <p:cNvSpPr>
            <a:spLocks noGrp="1"/>
          </p:cNvSpPr>
          <p:nvPr>
            <p:ph type="dt" sz="half" idx="10"/>
          </p:nvPr>
        </p:nvSpPr>
        <p:spPr/>
        <p:txBody>
          <a:bodyPr/>
          <a:lstStyle/>
          <a:p>
            <a:fld id="{CF0C7C4A-8491-E84B-B0D0-85FE6D0EE4C9}" type="datetimeFigureOut">
              <a:rPr lang="en-US" smtClean="0"/>
              <a:t>11/6/2020</a:t>
            </a:fld>
            <a:endParaRPr lang="en-US" dirty="0"/>
          </a:p>
        </p:txBody>
      </p:sp>
      <p:sp>
        <p:nvSpPr>
          <p:cNvPr id="5" name="Footer Placeholder 4">
            <a:extLst>
              <a:ext uri="{FF2B5EF4-FFF2-40B4-BE49-F238E27FC236}">
                <a16:creationId xmlns:a16="http://schemas.microsoft.com/office/drawing/2014/main" id="{77EE5BC7-6F3B-5B49-836F-86681A0E0B8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F21322F-21D4-2F40-B85C-F60309BF6454}"/>
              </a:ext>
            </a:extLst>
          </p:cNvPr>
          <p:cNvSpPr>
            <a:spLocks noGrp="1"/>
          </p:cNvSpPr>
          <p:nvPr>
            <p:ph type="sldNum" sz="quarter" idx="12"/>
          </p:nvPr>
        </p:nvSpPr>
        <p:spPr/>
        <p:txBody>
          <a:bodyPr/>
          <a:lstStyle/>
          <a:p>
            <a:fld id="{5B6762CB-400A-4342-BDC6-02FA3BCDED49}" type="slidenum">
              <a:rPr lang="en-US" smtClean="0"/>
              <a:t>‹#›</a:t>
            </a:fld>
            <a:endParaRPr lang="en-US" dirty="0"/>
          </a:p>
        </p:txBody>
      </p:sp>
    </p:spTree>
    <p:extLst>
      <p:ext uri="{BB962C8B-B14F-4D97-AF65-F5344CB8AC3E}">
        <p14:creationId xmlns:p14="http://schemas.microsoft.com/office/powerpoint/2010/main" val="16701858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2724462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13" Type="http://schemas.openxmlformats.org/officeDocument/2006/relationships/slideLayout" Target="../slideLayouts/slideLayout18.xml"/><Relationship Id="rId18" Type="http://schemas.openxmlformats.org/officeDocument/2006/relationships/slideLayout" Target="../slideLayouts/slideLayout23.xml"/><Relationship Id="rId3" Type="http://schemas.openxmlformats.org/officeDocument/2006/relationships/slideLayout" Target="../slideLayouts/slideLayout8.xml"/><Relationship Id="rId21" Type="http://schemas.openxmlformats.org/officeDocument/2006/relationships/slideLayout" Target="../slideLayouts/slideLayout26.xml"/><Relationship Id="rId7" Type="http://schemas.openxmlformats.org/officeDocument/2006/relationships/slideLayout" Target="../slideLayouts/slideLayout12.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0" Type="http://schemas.openxmlformats.org/officeDocument/2006/relationships/slideLayout" Target="../slideLayouts/slideLayout25.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5" Type="http://schemas.openxmlformats.org/officeDocument/2006/relationships/slideLayout" Target="../slideLayouts/slideLayout20.xml"/><Relationship Id="rId10" Type="http://schemas.openxmlformats.org/officeDocument/2006/relationships/slideLayout" Target="../slideLayouts/slideLayout15.xml"/><Relationship Id="rId19" Type="http://schemas.openxmlformats.org/officeDocument/2006/relationships/slideLayout" Target="../slideLayouts/slideLayout24.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19" Type="http://schemas.openxmlformats.org/officeDocument/2006/relationships/theme" Target="../theme/theme3.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18" Type="http://schemas.openxmlformats.org/officeDocument/2006/relationships/slideLayout" Target="../slideLayouts/slideLayout6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17" Type="http://schemas.openxmlformats.org/officeDocument/2006/relationships/slideLayout" Target="../slideLayouts/slideLayout61.xml"/><Relationship Id="rId2" Type="http://schemas.openxmlformats.org/officeDocument/2006/relationships/slideLayout" Target="../slideLayouts/slideLayout46.xml"/><Relationship Id="rId16" Type="http://schemas.openxmlformats.org/officeDocument/2006/relationships/slideLayout" Target="../slideLayouts/slideLayout60.xml"/><Relationship Id="rId20" Type="http://schemas.openxmlformats.org/officeDocument/2006/relationships/image" Target="../media/image8.emf"/><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5" Type="http://schemas.openxmlformats.org/officeDocument/2006/relationships/slideLayout" Target="../slideLayouts/slideLayout59.xml"/><Relationship Id="rId10" Type="http://schemas.openxmlformats.org/officeDocument/2006/relationships/slideLayout" Target="../slideLayouts/slideLayout54.xml"/><Relationship Id="rId19" Type="http://schemas.openxmlformats.org/officeDocument/2006/relationships/theme" Target="../theme/theme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slideLayout" Target="../slideLayouts/slideLayout5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70.xml"/><Relationship Id="rId13" Type="http://schemas.openxmlformats.org/officeDocument/2006/relationships/slideLayout" Target="../slideLayouts/slideLayout75.xml"/><Relationship Id="rId18" Type="http://schemas.openxmlformats.org/officeDocument/2006/relationships/slideLayout" Target="../slideLayouts/slideLayout80.xml"/><Relationship Id="rId3" Type="http://schemas.openxmlformats.org/officeDocument/2006/relationships/slideLayout" Target="../slideLayouts/slideLayout65.xml"/><Relationship Id="rId21" Type="http://schemas.openxmlformats.org/officeDocument/2006/relationships/slideLayout" Target="../slideLayouts/slideLayout83.xml"/><Relationship Id="rId7" Type="http://schemas.openxmlformats.org/officeDocument/2006/relationships/slideLayout" Target="../slideLayouts/slideLayout69.xml"/><Relationship Id="rId12" Type="http://schemas.openxmlformats.org/officeDocument/2006/relationships/slideLayout" Target="../slideLayouts/slideLayout74.xml"/><Relationship Id="rId17" Type="http://schemas.openxmlformats.org/officeDocument/2006/relationships/slideLayout" Target="../slideLayouts/slideLayout79.xml"/><Relationship Id="rId2" Type="http://schemas.openxmlformats.org/officeDocument/2006/relationships/slideLayout" Target="../slideLayouts/slideLayout64.xml"/><Relationship Id="rId16" Type="http://schemas.openxmlformats.org/officeDocument/2006/relationships/slideLayout" Target="../slideLayouts/slideLayout78.xml"/><Relationship Id="rId20" Type="http://schemas.openxmlformats.org/officeDocument/2006/relationships/slideLayout" Target="../slideLayouts/slideLayout82.xml"/><Relationship Id="rId1" Type="http://schemas.openxmlformats.org/officeDocument/2006/relationships/slideLayout" Target="../slideLayouts/slideLayout63.xml"/><Relationship Id="rId6" Type="http://schemas.openxmlformats.org/officeDocument/2006/relationships/slideLayout" Target="../slideLayouts/slideLayout68.xml"/><Relationship Id="rId11" Type="http://schemas.openxmlformats.org/officeDocument/2006/relationships/slideLayout" Target="../slideLayouts/slideLayout73.xml"/><Relationship Id="rId5" Type="http://schemas.openxmlformats.org/officeDocument/2006/relationships/slideLayout" Target="../slideLayouts/slideLayout67.xml"/><Relationship Id="rId15" Type="http://schemas.openxmlformats.org/officeDocument/2006/relationships/slideLayout" Target="../slideLayouts/slideLayout77.xml"/><Relationship Id="rId10" Type="http://schemas.openxmlformats.org/officeDocument/2006/relationships/slideLayout" Target="../slideLayouts/slideLayout72.xml"/><Relationship Id="rId19" Type="http://schemas.openxmlformats.org/officeDocument/2006/relationships/slideLayout" Target="../slideLayouts/slideLayout81.xml"/><Relationship Id="rId4" Type="http://schemas.openxmlformats.org/officeDocument/2006/relationships/slideLayout" Target="../slideLayouts/slideLayout66.xml"/><Relationship Id="rId9" Type="http://schemas.openxmlformats.org/officeDocument/2006/relationships/slideLayout" Target="../slideLayouts/slideLayout71.xml"/><Relationship Id="rId14" Type="http://schemas.openxmlformats.org/officeDocument/2006/relationships/slideLayout" Target="../slideLayouts/slideLayout76.xml"/><Relationship Id="rId22"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749" r:id="rId4"/>
    <p:sldLayoutId id="2147483750" r:id="rId5"/>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3581891162"/>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5" r:id="rId20"/>
    <p:sldLayoutId id="2147483748" r:id="rId21"/>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65460"/>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79328712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05531192"/>
      </p:ext>
    </p:extLst>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4" r:id="rId19"/>
    <p:sldLayoutId id="2147483745" r:id="rId20"/>
    <p:sldLayoutId id="2147483746"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83.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83.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5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6.xml"/></Relationships>
</file>

<file path=ppt/slides/_rels/slide2.xml.rels><?xml version="1.0" encoding="UTF-8" standalone="yes"?>
<Relationships xmlns="http://schemas.openxmlformats.org/package/2006/relationships"><Relationship Id="rId3" Type="http://schemas.openxmlformats.org/officeDocument/2006/relationships/hyperlink" Target="https://microsoft.sharepoint.com/sites/infopedia/Pages/Docset-Viewer.aspx?did=G01KC-2-3376" TargetMode="External"/><Relationship Id="rId2" Type="http://schemas.openxmlformats.org/officeDocument/2006/relationships/notesSlide" Target="../notesSlides/notesSlide2.xml"/><Relationship Id="rId1" Type="http://schemas.openxmlformats.org/officeDocument/2006/relationships/slideLayout" Target="../slideLayouts/slideLayout30.xml"/><Relationship Id="rId4" Type="http://schemas.openxmlformats.org/officeDocument/2006/relationships/hyperlink" Target="https://docs.microsoft.com/en-us/azure/architecture/reference-architectures/sap/sap-netweaver"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76.xml"/></Relationships>
</file>

<file path=ppt/slides/_rels/slide2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76.xm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microsoft/MCW-SAP-HANA-on-Azure/blob/master/Hands-on%20lab/HOL%20step-by-step%20-%20SAP%20HANA%20on%20Azure.md" TargetMode="External"/><Relationship Id="rId2" Type="http://schemas.openxmlformats.org/officeDocument/2006/relationships/notesSlide" Target="../notesSlides/notesSlide29.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6.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6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microsoft/MCW-SAP-HANA-on-Azure/tree/master/Whiteboard%20design%20session" TargetMode="External"/><Relationship Id="rId2" Type="http://schemas.openxmlformats.org/officeDocument/2006/relationships/notesSlide" Target="../notesSlides/notesSlide40.xml"/><Relationship Id="rId1" Type="http://schemas.openxmlformats.org/officeDocument/2006/relationships/slideLayout" Target="../slideLayouts/slideLayout6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40426B09-7632-4E2D-89F2-B10983038F0F}"/>
              </a:ext>
            </a:extLst>
          </p:cNvPr>
          <p:cNvSpPr>
            <a:spLocks noGrp="1"/>
          </p:cNvSpPr>
          <p:nvPr>
            <p:ph type="title"/>
          </p:nvPr>
        </p:nvSpPr>
        <p:spPr>
          <a:xfrm>
            <a:off x="269302" y="2171273"/>
            <a:ext cx="7860771" cy="899336"/>
          </a:xfrm>
        </p:spPr>
        <p:txBody>
          <a:bodyPr/>
          <a:lstStyle/>
          <a:p>
            <a:r>
              <a:rPr lang="en-US" dirty="0"/>
              <a:t>SAP HANA on Azure</a:t>
            </a:r>
            <a:br>
              <a:rPr lang="en-US" dirty="0"/>
            </a:br>
            <a:r>
              <a:rPr lang="en-US" dirty="0"/>
              <a:t>Whiteboard Design Session</a:t>
            </a:r>
            <a:br>
              <a:rPr lang="en-US" dirty="0"/>
            </a:br>
            <a:endParaRPr lang="en-US" dirty="0"/>
          </a:p>
        </p:txBody>
      </p:sp>
      <p:sp>
        <p:nvSpPr>
          <p:cNvPr id="7" name="Text Placeholder 2">
            <a:extLst>
              <a:ext uri="{FF2B5EF4-FFF2-40B4-BE49-F238E27FC236}">
                <a16:creationId xmlns:a16="http://schemas.microsoft.com/office/drawing/2014/main" id="{4CD41DD2-6DA0-4171-9BB8-D76B202E046E}"/>
              </a:ext>
            </a:extLst>
          </p:cNvPr>
          <p:cNvSpPr>
            <a:spLocks noGrp="1"/>
          </p:cNvSpPr>
          <p:nvPr>
            <p:ph type="body" sz="quarter" idx="12"/>
          </p:nvPr>
        </p:nvSpPr>
        <p:spPr>
          <a:xfrm>
            <a:off x="269302" y="4988766"/>
            <a:ext cx="8635359" cy="1358517"/>
          </a:xfrm>
        </p:spPr>
        <p:txBody>
          <a:bodyPr vert="horz" wrap="square" lIns="164592" tIns="109728" rIns="164592" bIns="109728" rtlCol="0" anchor="t">
            <a:noAutofit/>
          </a:bodyPr>
          <a:lstStyle/>
          <a:p>
            <a:r>
              <a:rPr lang="en-US" sz="3200" dirty="0">
                <a:cs typeface="Segoe UI Light"/>
              </a:rPr>
              <a:t>Presenters</a:t>
            </a:r>
          </a:p>
        </p:txBody>
      </p:sp>
    </p:spTree>
    <p:extLst>
      <p:ext uri="{BB962C8B-B14F-4D97-AF65-F5344CB8AC3E}">
        <p14:creationId xmlns:p14="http://schemas.microsoft.com/office/powerpoint/2010/main" val="1379679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40658" y="274638"/>
            <a:ext cx="11311591" cy="912812"/>
          </a:xfrm>
        </p:spPr>
        <p:txBody>
          <a:bodyPr>
            <a:normAutofit/>
          </a:bodyPr>
          <a:lstStyle/>
          <a:p>
            <a:r>
              <a:rPr lang="en-US" sz="4000" dirty="0"/>
              <a:t>SAP on Azure – A wide variety of Compute instances</a:t>
            </a:r>
          </a:p>
        </p:txBody>
      </p:sp>
      <p:pic>
        <p:nvPicPr>
          <p:cNvPr id="4" name="Picture 3" descr="When implementing SAP HANA-based workloads in Azure, you have the choice of deploying HANA on Azure virtual machines or bare-metal, purpose-built hardware referred to as SAP HANA on Azure (Large Instances).&#10;There is a growing number of Azure VM SKUs certified for hosting SAP HANA including GS5 and a number of M family VM sizes (with M208ms_v2, featuring 5.7 TiB of memory and with M128s supporting scale-out configuration). There is also much larger selection of Azure VM SKUs that support non-HANA workloads (NetWeaver and non-NetWeaver products). &#10;SAP HANA on Azure (Large Instances) involves deploying and running SAP HANA without the use of a hypervisor,  with each physical server dedicated to an individual customers. The server hardware is part of a larger stamp that contain networking, compute, and storage infrastructure. Each stamp is associated with a tenant. A tenant is assigned to a single customer. A customer can have multiple tenants. SAP HANA on Azure (Large Instances) represents an example of HANA tailored data center integration (TDI) certified deployment methodology. Customers can choose from several server SKUs, ranging from 36 Intel CPU cores and 768 GB of memory to 480 Intel CPU cores and 24 TB (up to 120-TB in the scale-out configuration) of memory">
            <a:extLst>
              <a:ext uri="{FF2B5EF4-FFF2-40B4-BE49-F238E27FC236}">
                <a16:creationId xmlns:a16="http://schemas.microsoft.com/office/drawing/2014/main" id="{89A15D66-9720-440C-BD59-0C0501927D2C}"/>
              </a:ext>
            </a:extLst>
          </p:cNvPr>
          <p:cNvPicPr>
            <a:picLocks noChangeAspect="1"/>
          </p:cNvPicPr>
          <p:nvPr/>
        </p:nvPicPr>
        <p:blipFill>
          <a:blip r:embed="rId3"/>
          <a:stretch>
            <a:fillRect/>
          </a:stretch>
        </p:blipFill>
        <p:spPr>
          <a:xfrm>
            <a:off x="153711" y="965136"/>
            <a:ext cx="11884577" cy="5450554"/>
          </a:xfrm>
          <a:prstGeom prst="rect">
            <a:avLst/>
          </a:prstGeom>
        </p:spPr>
      </p:pic>
    </p:spTree>
    <p:extLst>
      <p:ext uri="{BB962C8B-B14F-4D97-AF65-F5344CB8AC3E}">
        <p14:creationId xmlns:p14="http://schemas.microsoft.com/office/powerpoint/2010/main" val="2852831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BB945-E629-4D94-91B9-DD885656997E}"/>
              </a:ext>
            </a:extLst>
          </p:cNvPr>
          <p:cNvSpPr>
            <a:spLocks noGrp="1"/>
          </p:cNvSpPr>
          <p:nvPr>
            <p:ph type="title"/>
          </p:nvPr>
        </p:nvSpPr>
        <p:spPr/>
        <p:txBody>
          <a:bodyPr/>
          <a:lstStyle/>
          <a:p>
            <a:r>
              <a:rPr lang="en-US" sz="4000" dirty="0">
                <a:solidFill>
                  <a:schemeClr val="tx1"/>
                </a:solidFill>
              </a:rPr>
              <a:t>SAP VM &amp; Storage Sizing Principles</a:t>
            </a:r>
            <a:endParaRPr lang="en-US" sz="4800" dirty="0">
              <a:solidFill>
                <a:schemeClr val="tx1"/>
              </a:solidFill>
            </a:endParaRPr>
          </a:p>
        </p:txBody>
      </p:sp>
      <p:sp>
        <p:nvSpPr>
          <p:cNvPr id="10" name="Rectangle 9">
            <a:extLst>
              <a:ext uri="{FF2B5EF4-FFF2-40B4-BE49-F238E27FC236}">
                <a16:creationId xmlns:a16="http://schemas.microsoft.com/office/drawing/2014/main" id="{DF5D501A-675B-494B-8388-2EE29B227D85}"/>
              </a:ext>
            </a:extLst>
          </p:cNvPr>
          <p:cNvSpPr/>
          <p:nvPr/>
        </p:nvSpPr>
        <p:spPr>
          <a:xfrm>
            <a:off x="215880" y="1143900"/>
            <a:ext cx="5836585" cy="4093428"/>
          </a:xfrm>
          <a:prstGeom prst="rect">
            <a:avLst/>
          </a:prstGeom>
        </p:spPr>
        <p:txBody>
          <a:bodyPr wrap="square">
            <a:spAutoFit/>
          </a:bodyPr>
          <a:lstStyle/>
          <a:p>
            <a:pPr marL="457112" marR="0" lvl="0" indent="-457112" algn="l" defTabSz="914400" rtl="0" eaLnBrk="1" fontAlgn="auto" latinLnBrk="0" hangingPunct="1">
              <a:lnSpc>
                <a:spcPct val="100000"/>
              </a:lnSpc>
              <a:spcBef>
                <a:spcPts val="0"/>
              </a:spcBef>
              <a:spcAft>
                <a:spcPts val="0"/>
              </a:spcAft>
              <a:buClr>
                <a:srgbClr val="FFFFFF"/>
              </a:buClr>
              <a:buSzTx/>
              <a:buFont typeface="+mj-lt"/>
              <a:buAutoNum type="arabicPeriod"/>
              <a:tabLst/>
              <a:defRPr/>
            </a:pPr>
            <a:r>
              <a:rPr kumimoji="0" lang="en-US" sz="2000" b="0" i="0" u="none" strike="noStrike" kern="1200" cap="none" spc="0" normalizeH="0" baseline="0" noProof="0" dirty="0">
                <a:ln>
                  <a:noFill/>
                </a:ln>
                <a:effectLst/>
                <a:uLnTx/>
                <a:uFillTx/>
                <a:latin typeface="+mj-lt"/>
                <a:ea typeface="+mn-ea"/>
                <a:cs typeface="+mn-cs"/>
              </a:rPr>
              <a:t>Know # of SAPS for SAP application and database tiers</a:t>
            </a:r>
          </a:p>
          <a:p>
            <a:pPr marL="457112" marR="0" lvl="0" indent="-457112" algn="just" defTabSz="914225" rtl="0" eaLnBrk="1" fontAlgn="auto" latinLnBrk="0" hangingPunct="1">
              <a:lnSpc>
                <a:spcPct val="100000"/>
              </a:lnSpc>
              <a:spcBef>
                <a:spcPts val="0"/>
              </a:spcBef>
              <a:spcAft>
                <a:spcPts val="0"/>
              </a:spcAft>
              <a:buClrTx/>
              <a:buSzTx/>
              <a:buFont typeface="+mj-lt"/>
              <a:buAutoNum type="arabicPeriod"/>
              <a:tabLst/>
              <a:defRPr/>
            </a:pPr>
            <a:endParaRPr kumimoji="0" lang="en-US" sz="2000" b="0" i="0" u="none" strike="noStrike" kern="1200" cap="none" spc="0" normalizeH="0" baseline="0" noProof="0" dirty="0">
              <a:ln>
                <a:noFill/>
              </a:ln>
              <a:effectLst/>
              <a:uLnTx/>
              <a:uFillTx/>
              <a:latin typeface="+mj-lt"/>
              <a:ea typeface="+mn-ea"/>
              <a:cs typeface="+mn-cs"/>
            </a:endParaRPr>
          </a:p>
          <a:p>
            <a:pPr marL="457112" marR="0" lvl="0" indent="-457112"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2000" b="0" i="0" u="none" strike="noStrike" kern="1200" cap="none" spc="0" normalizeH="0" baseline="0" noProof="0" dirty="0">
                <a:ln>
                  <a:noFill/>
                </a:ln>
                <a:effectLst/>
                <a:uLnTx/>
                <a:uFillTx/>
                <a:latin typeface="+mj-lt"/>
                <a:ea typeface="+mn-ea"/>
                <a:cs typeface="+mn-cs"/>
              </a:rPr>
              <a:t>Know system activity period, use snoozing, Azure automation to shutdown (i.e. sandbox 10x5, not 24x7)</a:t>
            </a:r>
          </a:p>
          <a:p>
            <a:pPr marL="0" marR="0" lvl="0" indent="0" algn="just" defTabSz="91422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effectLst/>
              <a:uLnTx/>
              <a:uFillTx/>
              <a:latin typeface="+mj-lt"/>
              <a:ea typeface="+mn-ea"/>
              <a:cs typeface="+mn-cs"/>
            </a:endParaRPr>
          </a:p>
          <a:p>
            <a:pPr marL="457112" marR="0" lvl="0" indent="-457112" algn="just" defTabSz="914225" rtl="0" eaLnBrk="1" fontAlgn="auto" latinLnBrk="0" hangingPunct="1">
              <a:lnSpc>
                <a:spcPct val="100000"/>
              </a:lnSpc>
              <a:spcBef>
                <a:spcPts val="0"/>
              </a:spcBef>
              <a:spcAft>
                <a:spcPts val="0"/>
              </a:spcAft>
              <a:buClrTx/>
              <a:buSzTx/>
              <a:buFont typeface="+mj-lt"/>
              <a:buAutoNum type="arabicPeriod" startAt="3"/>
              <a:tabLst/>
              <a:defRPr/>
            </a:pPr>
            <a:r>
              <a:rPr kumimoji="0" lang="en-US" sz="2000" b="0" i="0" u="none" strike="noStrike" kern="1200" cap="none" spc="0" normalizeH="0" baseline="0" noProof="0" dirty="0">
                <a:ln>
                  <a:noFill/>
                </a:ln>
                <a:effectLst/>
                <a:uLnTx/>
                <a:uFillTx/>
                <a:latin typeface="+mj-lt"/>
                <a:ea typeface="+mn-ea"/>
                <a:cs typeface="+mn-cs"/>
              </a:rPr>
              <a:t>For SAP App servers, use a few smaller VM vs one large VM</a:t>
            </a:r>
            <a:r>
              <a:rPr kumimoji="0" lang="en-US" sz="2000" b="1" i="0" u="none" strike="noStrike" kern="1200" cap="none" spc="0" normalizeH="0" baseline="0" noProof="0" dirty="0">
                <a:ln>
                  <a:noFill/>
                </a:ln>
                <a:effectLst/>
                <a:uLnTx/>
                <a:uFillTx/>
                <a:latin typeface="+mj-lt"/>
                <a:ea typeface="+mn-ea"/>
                <a:cs typeface="+mn-cs"/>
              </a:rPr>
              <a:t> </a:t>
            </a:r>
            <a:r>
              <a:rPr kumimoji="0" lang="en-US" sz="2000" b="0" i="0" u="none" strike="noStrike" kern="1200" cap="none" spc="0" normalizeH="0" baseline="0" noProof="0" dirty="0">
                <a:ln>
                  <a:noFill/>
                </a:ln>
                <a:effectLst/>
                <a:uLnTx/>
                <a:uFillTx/>
                <a:latin typeface="+mj-lt"/>
                <a:ea typeface="+mn-ea"/>
                <a:cs typeface="+mn-cs"/>
              </a:rPr>
              <a:t>(redundant nodes).</a:t>
            </a:r>
          </a:p>
          <a:p>
            <a:pPr marL="0" marR="0" lvl="0" indent="0" algn="just" defTabSz="91422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effectLst/>
              <a:uLnTx/>
              <a:uFillTx/>
              <a:latin typeface="+mj-lt"/>
              <a:ea typeface="+mn-ea"/>
              <a:cs typeface="+mn-cs"/>
            </a:endParaRPr>
          </a:p>
          <a:p>
            <a:pPr marL="457112" marR="0" lvl="0" indent="-457112" algn="just" defTabSz="914225" rtl="0" eaLnBrk="1" fontAlgn="auto" latinLnBrk="0" hangingPunct="1">
              <a:lnSpc>
                <a:spcPct val="100000"/>
              </a:lnSpc>
              <a:spcBef>
                <a:spcPts val="0"/>
              </a:spcBef>
              <a:spcAft>
                <a:spcPts val="0"/>
              </a:spcAft>
              <a:buClrTx/>
              <a:buSzTx/>
              <a:buFont typeface="+mj-lt"/>
              <a:buAutoNum type="arabicPeriod" startAt="4"/>
              <a:tabLst/>
              <a:defRPr/>
            </a:pPr>
            <a:r>
              <a:rPr kumimoji="0" lang="en-US" sz="2000" b="0" i="0" u="none" strike="noStrike" kern="1200" cap="none" spc="0" normalizeH="0" baseline="0" noProof="0" dirty="0">
                <a:ln>
                  <a:noFill/>
                </a:ln>
                <a:effectLst/>
                <a:uLnTx/>
                <a:uFillTx/>
                <a:latin typeface="+mj-lt"/>
                <a:ea typeface="+mn-ea"/>
                <a:cs typeface="+mn-cs"/>
              </a:rPr>
              <a:t>Ensure the selected VM supports the IOPS &amp; throughput requirements of the database server.</a:t>
            </a:r>
          </a:p>
          <a:p>
            <a:pPr marL="457112" marR="0" lvl="0" indent="-457112" algn="l" defTabSz="914225" rtl="0" eaLnBrk="1" fontAlgn="auto" latinLnBrk="0" hangingPunct="1">
              <a:lnSpc>
                <a:spcPct val="100000"/>
              </a:lnSpc>
              <a:spcBef>
                <a:spcPts val="0"/>
              </a:spcBef>
              <a:spcAft>
                <a:spcPts val="0"/>
              </a:spcAft>
              <a:buClrTx/>
              <a:buSzTx/>
              <a:buFont typeface="+mj-lt"/>
              <a:buAutoNum type="arabicPeriod" startAt="4"/>
              <a:tabLst/>
              <a:defRPr/>
            </a:pPr>
            <a:endParaRPr kumimoji="0" lang="en-US" sz="2000" b="0" i="0" u="none" strike="noStrike" kern="1200" cap="none" spc="0" normalizeH="0" baseline="0" noProof="0" dirty="0">
              <a:ln>
                <a:noFill/>
              </a:ln>
              <a:effectLst/>
              <a:uLnTx/>
              <a:uFillTx/>
              <a:latin typeface="+mj-lt"/>
              <a:ea typeface="+mn-ea"/>
              <a:cs typeface="+mn-cs"/>
            </a:endParaRPr>
          </a:p>
        </p:txBody>
      </p:sp>
      <p:sp>
        <p:nvSpPr>
          <p:cNvPr id="11" name="Rectangle 10">
            <a:extLst>
              <a:ext uri="{FF2B5EF4-FFF2-40B4-BE49-F238E27FC236}">
                <a16:creationId xmlns:a16="http://schemas.microsoft.com/office/drawing/2014/main" id="{D34FF9B7-7D85-410C-A40C-191896716F1B}"/>
              </a:ext>
            </a:extLst>
          </p:cNvPr>
          <p:cNvSpPr/>
          <p:nvPr/>
        </p:nvSpPr>
        <p:spPr>
          <a:xfrm>
            <a:off x="6243912" y="1143901"/>
            <a:ext cx="5616198" cy="5324535"/>
          </a:xfrm>
          <a:prstGeom prst="rect">
            <a:avLst/>
          </a:prstGeom>
        </p:spPr>
        <p:txBody>
          <a:bodyPr wrap="square">
            <a:spAutoFit/>
          </a:bodyPr>
          <a:lstStyle/>
          <a:p>
            <a:pPr marL="457112" marR="0" lvl="0" indent="-457112" defTabSz="914225" rtl="0" eaLnBrk="1" fontAlgn="auto" latinLnBrk="0" hangingPunct="1">
              <a:lnSpc>
                <a:spcPct val="100000"/>
              </a:lnSpc>
              <a:spcBef>
                <a:spcPts val="0"/>
              </a:spcBef>
              <a:spcAft>
                <a:spcPts val="0"/>
              </a:spcAft>
              <a:buClrTx/>
              <a:buSzTx/>
              <a:buFont typeface="+mj-lt"/>
              <a:buAutoNum type="arabicPeriod"/>
              <a:tabLst/>
              <a:defRPr/>
            </a:pPr>
            <a:r>
              <a:rPr kumimoji="0" lang="en-US" sz="2000" b="0" i="0" u="none" strike="noStrike" kern="1200" cap="none" spc="0" normalizeH="0" baseline="0" noProof="0" dirty="0">
                <a:ln>
                  <a:noFill/>
                </a:ln>
                <a:effectLst/>
                <a:uLnTx/>
                <a:uFillTx/>
                <a:latin typeface="+mj-lt"/>
                <a:ea typeface="+mn-ea"/>
                <a:cs typeface="+mn-cs"/>
              </a:rPr>
              <a:t>Choose standard or premium storage Managed Disks based on IOPS and disk throughput requirements.</a:t>
            </a:r>
          </a:p>
          <a:p>
            <a:pPr marL="457112" marR="0" lvl="0" indent="-457112" defTabSz="914225" rtl="0" eaLnBrk="1" fontAlgn="auto" latinLnBrk="0" hangingPunct="1">
              <a:lnSpc>
                <a:spcPct val="100000"/>
              </a:lnSpc>
              <a:spcBef>
                <a:spcPts val="0"/>
              </a:spcBef>
              <a:spcAft>
                <a:spcPts val="0"/>
              </a:spcAft>
              <a:buClrTx/>
              <a:buSzTx/>
              <a:buFont typeface="+mj-lt"/>
              <a:buAutoNum type="arabicPeriod"/>
              <a:tabLst/>
              <a:defRPr/>
            </a:pPr>
            <a:endParaRPr lang="en-US" sz="2000" dirty="0">
              <a:latin typeface="+mj-lt"/>
            </a:endParaRPr>
          </a:p>
          <a:p>
            <a:pPr marL="457112" lvl="0" indent="-457112" defTabSz="914225">
              <a:buFont typeface="+mj-lt"/>
              <a:buAutoNum type="arabicPeriod"/>
              <a:defRPr/>
            </a:pPr>
            <a:r>
              <a:rPr lang="en-US" sz="2000" dirty="0">
                <a:latin typeface="+mj-lt"/>
              </a:rPr>
              <a:t>Use premium storage for SAP databases for both database and log files.</a:t>
            </a:r>
          </a:p>
          <a:p>
            <a:pPr marL="457112" marR="0" lvl="0" indent="-457112" defTabSz="914225" rtl="0" eaLnBrk="1" fontAlgn="auto" latinLnBrk="0" hangingPunct="1">
              <a:lnSpc>
                <a:spcPct val="100000"/>
              </a:lnSpc>
              <a:spcBef>
                <a:spcPts val="0"/>
              </a:spcBef>
              <a:spcAft>
                <a:spcPts val="0"/>
              </a:spcAft>
              <a:buClrTx/>
              <a:buSzTx/>
              <a:buFont typeface="+mj-lt"/>
              <a:buAutoNum type="arabicPeriod"/>
              <a:tabLst/>
              <a:defRPr/>
            </a:pPr>
            <a:endParaRPr kumimoji="0" lang="en-US" sz="2000" b="0" i="0" u="none" strike="noStrike" kern="1200" cap="none" spc="0" normalizeH="0" baseline="0" noProof="0" dirty="0">
              <a:ln>
                <a:noFill/>
              </a:ln>
              <a:effectLst/>
              <a:uLnTx/>
              <a:uFillTx/>
              <a:latin typeface="+mj-lt"/>
              <a:ea typeface="+mn-ea"/>
              <a:cs typeface="+mn-cs"/>
            </a:endParaRPr>
          </a:p>
          <a:p>
            <a:pPr marL="457112" lvl="0" indent="-457112" defTabSz="914225">
              <a:buFont typeface="+mj-lt"/>
              <a:buAutoNum type="arabicPeriod"/>
              <a:defRPr/>
            </a:pPr>
            <a:r>
              <a:rPr lang="en-US" sz="2000" dirty="0">
                <a:latin typeface="+mj-lt"/>
              </a:rPr>
              <a:t>For database servers use LINUX-LVM to stripe disks and aggregate IOPS, throughput and storage capacity</a:t>
            </a:r>
            <a:endParaRPr kumimoji="0" lang="en-US" sz="2000" b="0" i="1" u="none" strike="noStrike" kern="1200" cap="none" spc="0" normalizeH="0" baseline="0" noProof="0" dirty="0">
              <a:ln>
                <a:noFill/>
              </a:ln>
              <a:effectLst/>
              <a:uLnTx/>
              <a:uFillTx/>
              <a:latin typeface="+mj-lt"/>
              <a:ea typeface="+mn-ea"/>
              <a:cs typeface="+mn-cs"/>
            </a:endParaRPr>
          </a:p>
          <a:p>
            <a:pPr marL="457112" marR="0" lvl="0" indent="-457112" defTabSz="914400" rtl="0" eaLnBrk="1" fontAlgn="auto" latinLnBrk="0" hangingPunct="1">
              <a:lnSpc>
                <a:spcPct val="100000"/>
              </a:lnSpc>
              <a:spcBef>
                <a:spcPts val="0"/>
              </a:spcBef>
              <a:spcAft>
                <a:spcPts val="0"/>
              </a:spcAft>
              <a:buClrTx/>
              <a:buSzTx/>
              <a:buFont typeface="+mj-lt"/>
              <a:buAutoNum type="arabicPeriod" startAt="4"/>
              <a:tabLst/>
              <a:defRPr/>
            </a:pPr>
            <a:endParaRPr kumimoji="0" lang="en-US" sz="2000" b="0" i="0" u="none" strike="noStrike" kern="1200" cap="none" spc="0" normalizeH="0" baseline="0" noProof="0" dirty="0">
              <a:ln>
                <a:noFill/>
              </a:ln>
              <a:effectLst/>
              <a:uLnTx/>
              <a:uFillTx/>
              <a:latin typeface="+mj-lt"/>
              <a:ea typeface="+mn-ea"/>
              <a:cs typeface="+mn-cs"/>
            </a:endParaRPr>
          </a:p>
          <a:p>
            <a:pPr marL="457112" lvl="0" indent="-457112">
              <a:buFont typeface="+mj-lt"/>
              <a:buAutoNum type="arabicPeriod" startAt="4"/>
              <a:defRPr/>
            </a:pPr>
            <a:r>
              <a:rPr lang="en-US" sz="2000" dirty="0">
                <a:latin typeface="+mj-lt"/>
              </a:rPr>
              <a:t>For non-business critical environments, SAP App servers can be deployed on small premium storage (P4, P6) if using a single server in order to benefit from single instance SLA.</a:t>
            </a:r>
            <a:endParaRPr kumimoji="0" lang="en-US" sz="2000" b="0" i="0" u="none" strike="noStrike" kern="1200" cap="none" spc="0" normalizeH="0" baseline="0" noProof="0" dirty="0">
              <a:ln>
                <a:noFill/>
              </a:ln>
              <a:effectLst/>
              <a:uLnTx/>
              <a:uFillTx/>
              <a:latin typeface="+mj-lt"/>
              <a:ea typeface="+mn-ea"/>
              <a:cs typeface="+mn-cs"/>
            </a:endParaRPr>
          </a:p>
          <a:p>
            <a:pPr marL="0" marR="0" lvl="0" indent="0" algn="l" defTabSz="914225"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effectLst/>
              <a:uLnTx/>
              <a:uFillTx/>
              <a:latin typeface="+mj-lt"/>
              <a:ea typeface="+mn-ea"/>
              <a:cs typeface="+mn-cs"/>
            </a:endParaRPr>
          </a:p>
        </p:txBody>
      </p:sp>
      <p:pic>
        <p:nvPicPr>
          <p:cNvPr id="12" name="Picture 11" descr="A diagram comparing a single VM with an SLA of 99.9% vs VMs deployed in an availability set at 99.95%.">
            <a:extLst>
              <a:ext uri="{FF2B5EF4-FFF2-40B4-BE49-F238E27FC236}">
                <a16:creationId xmlns:a16="http://schemas.microsoft.com/office/drawing/2014/main" id="{0404222A-BA23-4D98-8A4A-60B2990A4C3C}"/>
              </a:ext>
              <a:ext uri="{C183D7F6-B498-43B3-948B-1728B52AA6E4}">
                <adec:decorative xmlns:adec="http://schemas.microsoft.com/office/drawing/2017/decorative" val="0"/>
              </a:ext>
            </a:extLst>
          </p:cNvPr>
          <p:cNvPicPr>
            <a:picLocks noChangeAspect="1"/>
          </p:cNvPicPr>
          <p:nvPr/>
        </p:nvPicPr>
        <p:blipFill>
          <a:blip r:embed="rId3" cstate="email">
            <a:extLst>
              <a:ext uri="{28A0092B-C50C-407E-A947-70E740481C1C}">
                <a14:useLocalDpi xmlns:a14="http://schemas.microsoft.com/office/drawing/2010/main"/>
              </a:ext>
            </a:extLst>
          </a:blip>
          <a:srcRect/>
          <a:stretch>
            <a:fillRect/>
          </a:stretch>
        </p:blipFill>
        <p:spPr bwMode="auto">
          <a:xfrm>
            <a:off x="940574" y="5067235"/>
            <a:ext cx="2740735" cy="15930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2" descr="A diagram that shows storage replicated to multiple disks for an SLA of 99.9%.">
            <a:extLst>
              <a:ext uri="{FF2B5EF4-FFF2-40B4-BE49-F238E27FC236}">
                <a16:creationId xmlns:a16="http://schemas.microsoft.com/office/drawing/2014/main" id="{2F093E0C-5FB5-48E4-A2FB-081BE75C71F3}"/>
              </a:ext>
            </a:extLst>
          </p:cNvPr>
          <p:cNvPicPr>
            <a:picLocks noChangeAspect="1"/>
          </p:cNvPicPr>
          <p:nvPr/>
        </p:nvPicPr>
        <p:blipFill>
          <a:blip r:embed="rId4" cstate="email">
            <a:extLst>
              <a:ext uri="{28A0092B-C50C-407E-A947-70E740481C1C}">
                <a14:useLocalDpi xmlns:a14="http://schemas.microsoft.com/office/drawing/2010/main"/>
              </a:ext>
            </a:extLst>
          </a:blip>
          <a:srcRect/>
          <a:stretch>
            <a:fillRect/>
          </a:stretch>
        </p:blipFill>
        <p:spPr bwMode="auto">
          <a:xfrm>
            <a:off x="4766011" y="5043805"/>
            <a:ext cx="1329989" cy="16164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0246410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BECB3991-AAF9-4643-B0AF-7DC5F506BA40}"/>
              </a:ext>
            </a:extLst>
          </p:cNvPr>
          <p:cNvGraphicFramePr>
            <a:graphicFrameLocks noGrp="1"/>
          </p:cNvGraphicFramePr>
          <p:nvPr>
            <p:extLst>
              <p:ext uri="{D42A27DB-BD31-4B8C-83A1-F6EECF244321}">
                <p14:modId xmlns:p14="http://schemas.microsoft.com/office/powerpoint/2010/main" val="346096026"/>
              </p:ext>
            </p:extLst>
          </p:nvPr>
        </p:nvGraphicFramePr>
        <p:xfrm>
          <a:off x="504844" y="2956225"/>
          <a:ext cx="11313932" cy="3612264"/>
        </p:xfrm>
        <a:graphic>
          <a:graphicData uri="http://schemas.openxmlformats.org/drawingml/2006/table">
            <a:tbl>
              <a:tblPr firstRow="1" bandRow="1">
                <a:tableStyleId>{5C22544A-7EE6-4342-B048-85BDC9FD1C3A}</a:tableStyleId>
              </a:tblPr>
              <a:tblGrid>
                <a:gridCol w="213280">
                  <a:extLst>
                    <a:ext uri="{9D8B030D-6E8A-4147-A177-3AD203B41FA5}">
                      <a16:colId xmlns:a16="http://schemas.microsoft.com/office/drawing/2014/main" val="2725184960"/>
                    </a:ext>
                  </a:extLst>
                </a:gridCol>
                <a:gridCol w="1371409">
                  <a:extLst>
                    <a:ext uri="{9D8B030D-6E8A-4147-A177-3AD203B41FA5}">
                      <a16:colId xmlns:a16="http://schemas.microsoft.com/office/drawing/2014/main" val="1201680317"/>
                    </a:ext>
                  </a:extLst>
                </a:gridCol>
                <a:gridCol w="1333500">
                  <a:extLst>
                    <a:ext uri="{9D8B030D-6E8A-4147-A177-3AD203B41FA5}">
                      <a16:colId xmlns:a16="http://schemas.microsoft.com/office/drawing/2014/main" val="79678009"/>
                    </a:ext>
                  </a:extLst>
                </a:gridCol>
                <a:gridCol w="1758567">
                  <a:extLst>
                    <a:ext uri="{9D8B030D-6E8A-4147-A177-3AD203B41FA5}">
                      <a16:colId xmlns:a16="http://schemas.microsoft.com/office/drawing/2014/main" val="3781531428"/>
                    </a:ext>
                  </a:extLst>
                </a:gridCol>
                <a:gridCol w="3527888">
                  <a:extLst>
                    <a:ext uri="{9D8B030D-6E8A-4147-A177-3AD203B41FA5}">
                      <a16:colId xmlns:a16="http://schemas.microsoft.com/office/drawing/2014/main" val="1665200899"/>
                    </a:ext>
                  </a:extLst>
                </a:gridCol>
                <a:gridCol w="3109288">
                  <a:extLst>
                    <a:ext uri="{9D8B030D-6E8A-4147-A177-3AD203B41FA5}">
                      <a16:colId xmlns:a16="http://schemas.microsoft.com/office/drawing/2014/main" val="4288066691"/>
                    </a:ext>
                  </a:extLst>
                </a:gridCol>
              </a:tblGrid>
              <a:tr h="466088">
                <a:tc>
                  <a:txBody>
                    <a:bodyPr/>
                    <a:lstStyle/>
                    <a:p>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 or </a:t>
                      </a:r>
                      <a:br>
                        <a:rPr lang="en-US" sz="1600" dirty="0"/>
                      </a:br>
                      <a:r>
                        <a:rPr lang="en-US" sz="1600" dirty="0"/>
                        <a:t>Non-Prod</a:t>
                      </a:r>
                      <a:endParaRPr lang="en-US" sz="1600" dirty="0">
                        <a:solidFill>
                          <a:schemeClr val="bg1"/>
                        </a:solidFill>
                        <a:latin typeface="+mn-lt"/>
                        <a:cs typeface="Segoe UI Light" panose="020B0502040204020203" pitchFamily="34" charset="0"/>
                      </a:endParaRPr>
                    </a:p>
                  </a:txBody>
                  <a:tcPr marL="91427" marR="91427" marT="45713" marB="45713" anchor="ctr"/>
                </a:tc>
                <a:tc>
                  <a:txBody>
                    <a:bodyPr/>
                    <a:lstStyle/>
                    <a:p>
                      <a:r>
                        <a:rPr lang="en-US" sz="1600" dirty="0"/>
                        <a:t>HANA scenario</a:t>
                      </a:r>
                      <a:endParaRPr lang="en-US" sz="1600" dirty="0">
                        <a:solidFill>
                          <a:schemeClr val="bg1"/>
                        </a:solidFill>
                        <a:latin typeface="+mn-lt"/>
                        <a:cs typeface="Segoe UI Light" panose="020B0502040204020203" pitchFamily="34" charset="0"/>
                      </a:endParaRPr>
                    </a:p>
                  </a:txBody>
                  <a:tcPr marL="91427" marR="91427" marT="45713" marB="45713" anchor="ctr"/>
                </a:tc>
                <a:tc>
                  <a:txBody>
                    <a:bodyPr/>
                    <a:lstStyle/>
                    <a:p>
                      <a:r>
                        <a:rPr lang="en-US" sz="1600" dirty="0"/>
                        <a:t>HANA DB/RAM size</a:t>
                      </a:r>
                      <a:endParaRPr lang="en-US" sz="1600" dirty="0">
                        <a:solidFill>
                          <a:schemeClr val="bg1"/>
                        </a:solidFill>
                        <a:latin typeface="+mn-lt"/>
                        <a:cs typeface="Segoe UI Light" panose="020B0502040204020203" pitchFamily="34" charset="0"/>
                      </a:endParaRPr>
                    </a:p>
                  </a:txBody>
                  <a:tcPr marL="91427" marR="91427" marT="45713" marB="45713" anchor="ctr"/>
                </a:tc>
                <a:tc>
                  <a:txBody>
                    <a:bodyPr/>
                    <a:lstStyle/>
                    <a:p>
                      <a:r>
                        <a:rPr lang="en-US" sz="1600" dirty="0"/>
                        <a:t>Select Compute</a:t>
                      </a:r>
                      <a:br>
                        <a:rPr lang="en-US" sz="1600" dirty="0"/>
                      </a:br>
                      <a:r>
                        <a:rPr lang="en-US" sz="1600" dirty="0"/>
                        <a:t>based on </a:t>
                      </a:r>
                      <a:r>
                        <a:rPr lang="en-US" sz="1600" dirty="0">
                          <a:solidFill>
                            <a:srgbClr val="FFFF00"/>
                          </a:solidFill>
                        </a:rPr>
                        <a:t>RAM size</a:t>
                      </a:r>
                      <a:r>
                        <a:rPr lang="en-US" sz="1600" dirty="0"/>
                        <a:t> required for </a:t>
                      </a:r>
                      <a:br>
                        <a:rPr lang="en-US" sz="1600" dirty="0"/>
                      </a:br>
                      <a:r>
                        <a:rPr lang="en-US" sz="1600" dirty="0"/>
                        <a:t>HANA server(s)</a:t>
                      </a:r>
                      <a:endParaRPr lang="en-US" sz="1600" dirty="0">
                        <a:solidFill>
                          <a:schemeClr val="bg1"/>
                        </a:solidFill>
                        <a:latin typeface="+mn-lt"/>
                        <a:cs typeface="Segoe UI Light" panose="020B0502040204020203" pitchFamily="34" charset="0"/>
                      </a:endParaRPr>
                    </a:p>
                  </a:txBody>
                  <a:tcPr marL="91427" marR="91427" marT="45713" marB="45713" anchor="ctr"/>
                </a:tc>
                <a:tc>
                  <a:txBody>
                    <a:bodyPr/>
                    <a:lstStyle/>
                    <a:p>
                      <a:r>
                        <a:rPr lang="en-US" sz="1600" dirty="0"/>
                        <a:t>Select Compute  </a:t>
                      </a:r>
                      <a:br>
                        <a:rPr lang="en-US" sz="1600" dirty="0"/>
                      </a:br>
                      <a:r>
                        <a:rPr lang="en-US" sz="1600" dirty="0"/>
                        <a:t>based on </a:t>
                      </a:r>
                      <a:r>
                        <a:rPr lang="en-US" sz="1600" dirty="0">
                          <a:solidFill>
                            <a:srgbClr val="FFFF00"/>
                          </a:solidFill>
                        </a:rPr>
                        <a:t>SAPS</a:t>
                      </a:r>
                      <a:r>
                        <a:rPr lang="en-US" sz="1600" dirty="0"/>
                        <a:t> required for </a:t>
                      </a:r>
                      <a:br>
                        <a:rPr lang="en-US" sz="1600" dirty="0"/>
                      </a:br>
                      <a:r>
                        <a:rPr lang="en-US" sz="1600" dirty="0"/>
                        <a:t>SAP application servers</a:t>
                      </a:r>
                      <a:endParaRPr lang="en-US" sz="1600" dirty="0">
                        <a:solidFill>
                          <a:srgbClr val="FF0000"/>
                        </a:solidFill>
                        <a:latin typeface="+mn-lt"/>
                        <a:cs typeface="Segoe UI Light" panose="020B0502040204020203" pitchFamily="34" charset="0"/>
                      </a:endParaRPr>
                    </a:p>
                  </a:txBody>
                  <a:tcPr marL="91427" marR="91427" marT="45713" marB="45713" anchor="ctr"/>
                </a:tc>
                <a:extLst>
                  <a:ext uri="{0D108BD9-81ED-4DB2-BD59-A6C34878D82A}">
                    <a16:rowId xmlns:a16="http://schemas.microsoft.com/office/drawing/2014/main" val="2409207783"/>
                  </a:ext>
                </a:extLst>
              </a:tr>
              <a:tr h="436045">
                <a:tc>
                  <a:txBody>
                    <a:bodyPr/>
                    <a:lstStyle/>
                    <a:p>
                      <a:r>
                        <a:rPr lang="en-US" sz="1600" dirty="0"/>
                        <a:t>1</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Dev and Test</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OLTP, OLAP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a:t>
                      </a:r>
                      <a:endParaRPr lang="en-US" sz="1600" dirty="0">
                        <a:latin typeface="+mn-lt"/>
                        <a:cs typeface="Segoe UI Light" panose="020B0502040204020203" pitchFamily="34" charset="0"/>
                      </a:endParaRPr>
                    </a:p>
                  </a:txBody>
                  <a:tcPr marL="91427" marR="91427" marT="45713" marB="45713" anchor="ctr"/>
                </a:tc>
                <a:tc>
                  <a:txBody>
                    <a:bodyPr/>
                    <a:lstStyle/>
                    <a:p>
                      <a:r>
                        <a:rPr lang="en-US" sz="1600" kern="1200" dirty="0"/>
                        <a:t>E v3 or M Series VM </a:t>
                      </a:r>
                      <a:endParaRPr lang="en-US" sz="1600" dirty="0">
                        <a:latin typeface="+mn-lt"/>
                        <a:cs typeface="Segoe UI Light" panose="020B0502040204020203" pitchFamily="34" charset="0"/>
                      </a:endParaRPr>
                    </a:p>
                  </a:txBody>
                  <a:tcPr marL="91427" marR="91427" marT="45713" marB="45713" anchor="ctr"/>
                </a:tc>
                <a:tc rowSpan="6">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 v3 Series VM – scale out</a:t>
                      </a:r>
                      <a:endParaRPr lang="en-US" sz="1600" dirty="0">
                        <a:latin typeface="+mn-lt"/>
                        <a:cs typeface="Segoe UI Light" panose="020B0502040204020203" pitchFamily="34" charset="0"/>
                      </a:endParaRPr>
                    </a:p>
                  </a:txBody>
                  <a:tcPr marL="91427" marR="91427" marT="45713" marB="45713" anchor="ctr"/>
                </a:tc>
                <a:extLst>
                  <a:ext uri="{0D108BD9-81ED-4DB2-BD59-A6C34878D82A}">
                    <a16:rowId xmlns:a16="http://schemas.microsoft.com/office/drawing/2014/main" val="1737912949"/>
                  </a:ext>
                </a:extLst>
              </a:tr>
              <a:tr h="436045">
                <a:tc>
                  <a:txBody>
                    <a:bodyPr/>
                    <a:lstStyle/>
                    <a:p>
                      <a:r>
                        <a:rPr lang="en-US" sz="1600" dirty="0"/>
                        <a:t>2</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OLTP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192GiB to 11.4TiB </a:t>
                      </a:r>
                      <a:endParaRPr lang="en-US" sz="1600" dirty="0">
                        <a:latin typeface="+mn-lt"/>
                        <a:cs typeface="Segoe UI Light" panose="020B0502040204020203" pitchFamily="34" charset="0"/>
                      </a:endParaRPr>
                    </a:p>
                  </a:txBody>
                  <a:tcPr marL="91427" marR="91427" marT="45713" marB="45713" anchor="ctr"/>
                </a:tc>
                <a:tc>
                  <a:txBody>
                    <a:bodyPr/>
                    <a:lstStyle/>
                    <a:p>
                      <a:r>
                        <a:rPr lang="en-US" sz="1600" kern="1200" dirty="0"/>
                        <a:t>M Series VM  - scale up</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3943093915"/>
                  </a:ext>
                </a:extLst>
              </a:tr>
              <a:tr h="436045">
                <a:tc>
                  <a:txBody>
                    <a:bodyPr/>
                    <a:lstStyle/>
                    <a:p>
                      <a:r>
                        <a:rPr lang="en-US" sz="1600" dirty="0"/>
                        <a:t>3</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OLAP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192GiB to 6TiB</a:t>
                      </a:r>
                      <a:endParaRPr lang="en-US" sz="1600" dirty="0">
                        <a:latin typeface="+mn-lt"/>
                        <a:cs typeface="Segoe UI Light" panose="020B0502040204020203" pitchFamily="34" charset="0"/>
                      </a:endParaRPr>
                    </a:p>
                  </a:txBody>
                  <a:tcPr marL="91427" marR="91427" marT="45713" marB="45713" anchor="ctr"/>
                </a:tc>
                <a:tc>
                  <a:txBody>
                    <a:bodyPr/>
                    <a:lstStyle/>
                    <a:p>
                      <a:r>
                        <a:rPr lang="en-US" sz="1600" kern="1200" dirty="0"/>
                        <a:t>M Series VM </a:t>
                      </a:r>
                      <a:r>
                        <a:rPr lang="en-US" sz="1600" dirty="0"/>
                        <a:t>– scale up</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2184735381"/>
                  </a:ext>
                </a:extLst>
              </a:tr>
              <a:tr h="436045">
                <a:tc>
                  <a:txBody>
                    <a:bodyPr/>
                    <a:lstStyle/>
                    <a:p>
                      <a:r>
                        <a:rPr lang="en-US" sz="1600" dirty="0"/>
                        <a:t>4</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OLTP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6 to 24TiB</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HANA Large Instances – scale up</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2817778782"/>
                  </a:ext>
                </a:extLst>
              </a:tr>
              <a:tr h="466032">
                <a:tc>
                  <a:txBody>
                    <a:bodyPr/>
                    <a:lstStyle/>
                    <a:p>
                      <a:r>
                        <a:rPr lang="en-US" sz="1600" dirty="0"/>
                        <a:t>5</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OLAP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3 to 4TiB </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HANA Large Instances – scale up</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1207854951"/>
                  </a:ext>
                </a:extLst>
              </a:tr>
              <a:tr h="458235">
                <a:tc>
                  <a:txBody>
                    <a:bodyPr/>
                    <a:lstStyle/>
                    <a:p>
                      <a:r>
                        <a:rPr lang="en-US" sz="1600" dirty="0"/>
                        <a:t>6</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Production</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OLAP</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4 to 60TiB</a:t>
                      </a:r>
                      <a:endParaRPr lang="en-US" sz="1600" dirty="0">
                        <a:latin typeface="+mn-lt"/>
                        <a:cs typeface="Segoe UI Light" panose="020B0502040204020203" pitchFamily="34" charset="0"/>
                      </a:endParaRPr>
                    </a:p>
                  </a:txBody>
                  <a:tcPr marL="91427" marR="91427" marT="45713" marB="45713" anchor="ctr"/>
                </a:tc>
                <a:tc>
                  <a:txBody>
                    <a:bodyPr/>
                    <a:lstStyle/>
                    <a:p>
                      <a:r>
                        <a:rPr lang="en-US" sz="1600" dirty="0"/>
                        <a:t>HANA Large Instances – multiple nodes  (s</a:t>
                      </a:r>
                      <a:r>
                        <a:rPr lang="en-US" sz="1600" u="none" dirty="0"/>
                        <a:t>cale out </a:t>
                      </a:r>
                      <a:r>
                        <a:rPr lang="en-US" sz="1600" dirty="0"/>
                        <a:t>up to 16 nodes)</a:t>
                      </a:r>
                      <a:endParaRPr lang="en-US" sz="1600" dirty="0">
                        <a:latin typeface="+mn-lt"/>
                        <a:cs typeface="Segoe UI Light" panose="020B0502040204020203" pitchFamily="34" charset="0"/>
                      </a:endParaRPr>
                    </a:p>
                  </a:txBody>
                  <a:tcPr marL="91427" marR="91427" marT="45713" marB="45713" anchor="ct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kern="1200">
                        <a:solidFill>
                          <a:schemeClr val="dk1"/>
                        </a:solidFill>
                        <a:latin typeface="+mj-lt"/>
                        <a:ea typeface="+mn-ea"/>
                        <a:cs typeface="Segoe UI Light" panose="020B0502040204020203" pitchFamily="34" charset="0"/>
                      </a:endParaRPr>
                    </a:p>
                  </a:txBody>
                  <a:tcPr marL="91427" marR="91427" marT="45713" marB="45713" anchor="ctr"/>
                </a:tc>
                <a:extLst>
                  <a:ext uri="{0D108BD9-81ED-4DB2-BD59-A6C34878D82A}">
                    <a16:rowId xmlns:a16="http://schemas.microsoft.com/office/drawing/2014/main" val="2633157743"/>
                  </a:ext>
                </a:extLst>
              </a:tr>
            </a:tbl>
          </a:graphicData>
        </a:graphic>
      </p:graphicFrame>
      <p:sp>
        <p:nvSpPr>
          <p:cNvPr id="13" name="Title 1">
            <a:extLst>
              <a:ext uri="{FF2B5EF4-FFF2-40B4-BE49-F238E27FC236}">
                <a16:creationId xmlns:a16="http://schemas.microsoft.com/office/drawing/2014/main" id="{F12C7EE7-B265-4746-9899-2D8A79ED8644}"/>
              </a:ext>
            </a:extLst>
          </p:cNvPr>
          <p:cNvSpPr>
            <a:spLocks noGrp="1"/>
          </p:cNvSpPr>
          <p:nvPr>
            <p:ph type="title"/>
          </p:nvPr>
        </p:nvSpPr>
        <p:spPr/>
        <p:txBody>
          <a:bodyPr>
            <a:noAutofit/>
          </a:bodyPr>
          <a:lstStyle/>
          <a:p>
            <a:r>
              <a:rPr lang="en-US" sz="4000" dirty="0"/>
              <a:t>Pick Azure Compute for HANA and Application Servers</a:t>
            </a:r>
          </a:p>
        </p:txBody>
      </p:sp>
      <p:sp>
        <p:nvSpPr>
          <p:cNvPr id="23" name="TextBox 22">
            <a:extLst>
              <a:ext uri="{FF2B5EF4-FFF2-40B4-BE49-F238E27FC236}">
                <a16:creationId xmlns:a16="http://schemas.microsoft.com/office/drawing/2014/main" id="{E611B9E0-AB6B-4758-82FA-5CA6CBBE1702}"/>
              </a:ext>
            </a:extLst>
          </p:cNvPr>
          <p:cNvSpPr txBox="1"/>
          <p:nvPr/>
        </p:nvSpPr>
        <p:spPr>
          <a:xfrm>
            <a:off x="604674" y="1061842"/>
            <a:ext cx="11214102" cy="2431435"/>
          </a:xfrm>
          <a:prstGeom prst="rect">
            <a:avLst/>
          </a:prstGeom>
          <a:noFill/>
        </p:spPr>
        <p:txBody>
          <a:bodyPr wrap="square" rtlCol="0">
            <a:spAutoFit/>
          </a:bodyPr>
          <a:lstStyle/>
          <a:p>
            <a:pPr marL="285750" marR="0" lvl="0" indent="-285750" algn="l" defTabSz="914225"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effectLst/>
                <a:uLnTx/>
                <a:uFillTx/>
                <a:latin typeface="Segoe UI Semilight"/>
                <a:ea typeface="+mn-ea"/>
                <a:cs typeface="+mn-cs"/>
              </a:rPr>
              <a:t>Choose right Azure </a:t>
            </a:r>
            <a:r>
              <a:rPr lang="en-US" sz="2800" dirty="0">
                <a:latin typeface="Segoe UI Semilight"/>
              </a:rPr>
              <a:t>Compute based </a:t>
            </a:r>
            <a:r>
              <a:rPr kumimoji="0" lang="en-US" sz="2800" b="0" i="0" u="none" strike="noStrike" kern="1200" cap="none" spc="0" normalizeH="0" baseline="0" noProof="0" dirty="0">
                <a:ln>
                  <a:noFill/>
                </a:ln>
                <a:effectLst/>
                <a:uLnTx/>
                <a:uFillTx/>
                <a:latin typeface="Segoe UI Semilight"/>
                <a:ea typeface="+mn-ea"/>
                <a:cs typeface="+mn-cs"/>
              </a:rPr>
              <a:t>on : </a:t>
            </a:r>
          </a:p>
          <a:p>
            <a:pPr marL="742950" lvl="1" indent="-285750" defTabSz="914225">
              <a:buFont typeface="Arial" panose="020B0604020202020204" pitchFamily="34" charset="0"/>
              <a:buChar char="•"/>
              <a:defRPr/>
            </a:pPr>
            <a:r>
              <a:rPr kumimoji="0" lang="en-US" sz="2400" b="0" i="0" u="none" strike="noStrike" kern="1200" cap="none" spc="0" normalizeH="0" baseline="0" noProof="0" dirty="0">
                <a:ln>
                  <a:noFill/>
                </a:ln>
                <a:effectLst/>
                <a:uLnTx/>
                <a:uFillTx/>
                <a:latin typeface="Segoe UI Semilight"/>
                <a:ea typeface="+mn-ea"/>
                <a:cs typeface="+mn-cs"/>
              </a:rPr>
              <a:t>Scenario (OLTP or OLAP)</a:t>
            </a:r>
          </a:p>
          <a:p>
            <a:pPr marL="1200150" lvl="2" indent="-285750" defTabSz="914225">
              <a:buFont typeface="Arial" panose="020B0604020202020204" pitchFamily="34" charset="0"/>
              <a:buChar char="•"/>
              <a:defRPr/>
            </a:pPr>
            <a:r>
              <a:rPr kumimoji="0" lang="en-US" b="0" i="0" strike="noStrike" kern="1200" cap="none" spc="0" normalizeH="0" baseline="0" noProof="0" dirty="0">
                <a:ln>
                  <a:noFill/>
                </a:ln>
                <a:effectLst/>
                <a:uLnTx/>
                <a:uFillTx/>
                <a:latin typeface="Segoe UI Semilight"/>
                <a:ea typeface="+mn-ea"/>
                <a:cs typeface="+mn-cs"/>
              </a:rPr>
              <a:t>OLTP : S/4HANA, Business Suite on HANA, NetWeaver</a:t>
            </a:r>
          </a:p>
          <a:p>
            <a:pPr marL="1200150" lvl="2" indent="-285750" defTabSz="914225">
              <a:buFont typeface="Arial" panose="020B0604020202020204" pitchFamily="34" charset="0"/>
              <a:buChar char="•"/>
              <a:defRPr/>
            </a:pPr>
            <a:r>
              <a:rPr kumimoji="0" lang="en-US" b="0" i="0" strike="noStrike" kern="1200" cap="none" spc="0" normalizeH="0" baseline="0" noProof="0" dirty="0">
                <a:ln>
                  <a:noFill/>
                </a:ln>
                <a:effectLst/>
                <a:uLnTx/>
                <a:uFillTx/>
                <a:latin typeface="Segoe UI Semilight"/>
                <a:ea typeface="+mn-ea"/>
                <a:cs typeface="+mn-cs"/>
              </a:rPr>
              <a:t>OLAP : BW on HANA,  BW/4HANA, Enterprise DWH, Sidecar </a:t>
            </a:r>
          </a:p>
          <a:p>
            <a:pPr marL="742950" lvl="1" indent="-285750" defTabSz="914225">
              <a:buFont typeface="Arial" panose="020B0604020202020204" pitchFamily="34" charset="0"/>
              <a:buChar char="•"/>
              <a:defRPr/>
            </a:pPr>
            <a:r>
              <a:rPr lang="en-US" sz="2400" dirty="0">
                <a:latin typeface="Segoe UI Semilight"/>
              </a:rPr>
              <a:t>Required RAM for HANA and SAPS for application servers</a:t>
            </a:r>
            <a:endParaRPr kumimoji="0" lang="en-US" sz="2400" b="0" i="0" strike="noStrike" kern="1200" cap="none" spc="0" normalizeH="0" baseline="0" noProof="0" dirty="0">
              <a:ln>
                <a:noFill/>
              </a:ln>
              <a:effectLst/>
              <a:uLnTx/>
              <a:uFillTx/>
              <a:latin typeface="Segoe UI Semilight"/>
              <a:ea typeface="+mn-ea"/>
              <a:cs typeface="+mn-cs"/>
            </a:endParaRPr>
          </a:p>
          <a:p>
            <a:pPr marL="742950" lvl="1" indent="-285750" defTabSz="914225">
              <a:buFont typeface="Arial" panose="020B0604020202020204" pitchFamily="34" charset="0"/>
              <a:buChar char="•"/>
              <a:defRPr/>
            </a:pPr>
            <a:endParaRPr kumimoji="0" lang="en-US" sz="2000" b="0" i="0" u="none" strike="noStrike" kern="1200" cap="none" spc="0" normalizeH="0" baseline="0" noProof="0" dirty="0">
              <a:ln>
                <a:noFill/>
              </a:ln>
              <a:effectLst/>
              <a:uLnTx/>
              <a:uFillTx/>
              <a:latin typeface="Segoe UI Semilight"/>
              <a:ea typeface="+mn-ea"/>
              <a:cs typeface="+mn-cs"/>
            </a:endParaRPr>
          </a:p>
          <a:p>
            <a:pPr marL="742950" lvl="1" indent="-285750" defTabSz="914225">
              <a:buFont typeface="Arial" panose="020B0604020202020204" pitchFamily="34" charset="0"/>
              <a:buChar char="•"/>
              <a:defRPr/>
            </a:pPr>
            <a:endParaRPr kumimoji="0" lang="en-US" sz="2000" b="0" i="0" u="none" strike="noStrike" kern="1200" cap="none" spc="0" normalizeH="0" baseline="0" noProof="0" dirty="0">
              <a:ln>
                <a:noFill/>
              </a:ln>
              <a:effectLst/>
              <a:uLnTx/>
              <a:uFillTx/>
              <a:latin typeface="Segoe UI Semilight"/>
              <a:ea typeface="+mn-ea"/>
              <a:cs typeface="+mn-cs"/>
            </a:endParaRPr>
          </a:p>
        </p:txBody>
      </p:sp>
    </p:spTree>
    <p:extLst>
      <p:ext uri="{BB962C8B-B14F-4D97-AF65-F5344CB8AC3E}">
        <p14:creationId xmlns:p14="http://schemas.microsoft.com/office/powerpoint/2010/main" val="171715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3"/>
          <p:cNvSpPr>
            <a:spLocks noGrp="1"/>
          </p:cNvSpPr>
          <p:nvPr>
            <p:ph type="title" idx="4294967295"/>
          </p:nvPr>
        </p:nvSpPr>
        <p:spPr>
          <a:xfrm>
            <a:off x="354563" y="174171"/>
            <a:ext cx="11480250" cy="831940"/>
          </a:xfrm>
        </p:spPr>
        <p:txBody>
          <a:bodyPr>
            <a:noAutofit/>
          </a:bodyPr>
          <a:lstStyle/>
          <a:p>
            <a:r>
              <a:rPr lang="en-US" sz="3600" dirty="0">
                <a:solidFill>
                  <a:schemeClr val="tx1"/>
                </a:solidFill>
                <a:cs typeface="Segoe UI Light" panose="020B0502040204020203" pitchFamily="34" charset="0"/>
              </a:rPr>
              <a:t>Choose Azure VM types to meet sizing requirements</a:t>
            </a:r>
            <a:endParaRPr lang="en-US" sz="2400" i="1" dirty="0">
              <a:solidFill>
                <a:schemeClr val="tx1"/>
              </a:solidFill>
              <a:cs typeface="Segoe UI Light" panose="020B0502040204020203" pitchFamily="34" charset="0"/>
            </a:endParaRPr>
          </a:p>
        </p:txBody>
      </p:sp>
      <p:sp>
        <p:nvSpPr>
          <p:cNvPr id="6" name="Rectangle 5">
            <a:extLst>
              <a:ext uri="{FF2B5EF4-FFF2-40B4-BE49-F238E27FC236}">
                <a16:creationId xmlns:a16="http://schemas.microsoft.com/office/drawing/2014/main" id="{D90A14AD-94AA-4A24-B643-78C6D6E64FAB}"/>
              </a:ext>
            </a:extLst>
          </p:cNvPr>
          <p:cNvSpPr/>
          <p:nvPr/>
        </p:nvSpPr>
        <p:spPr>
          <a:xfrm>
            <a:off x="3020026" y="6582303"/>
            <a:ext cx="9124277" cy="30777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effectLst/>
                <a:uLnTx/>
                <a:uFillTx/>
                <a:latin typeface="+mj-lt"/>
                <a:ea typeface="+mn-ea"/>
                <a:cs typeface="+mn-cs"/>
              </a:rPr>
              <a:t>SAP Note 1928533 and https://docs.microsoft.com/en-us/azure/virtual-machines/windows/sizes-memory</a:t>
            </a:r>
          </a:p>
        </p:txBody>
      </p:sp>
      <p:pic>
        <p:nvPicPr>
          <p:cNvPr id="2" name="Picture 1" descr="A table comparing the certified VM types in Azure for SAP workloads.">
            <a:extLst>
              <a:ext uri="{FF2B5EF4-FFF2-40B4-BE49-F238E27FC236}">
                <a16:creationId xmlns:a16="http://schemas.microsoft.com/office/drawing/2014/main" id="{0844D94C-B2A9-4D9A-BBBD-852C3D95864C}"/>
              </a:ext>
            </a:extLst>
          </p:cNvPr>
          <p:cNvPicPr>
            <a:picLocks noChangeAspect="1"/>
          </p:cNvPicPr>
          <p:nvPr/>
        </p:nvPicPr>
        <p:blipFill>
          <a:blip r:embed="rId3"/>
          <a:stretch>
            <a:fillRect/>
          </a:stretch>
        </p:blipFill>
        <p:spPr>
          <a:xfrm>
            <a:off x="233070" y="1319601"/>
            <a:ext cx="11425547" cy="4949212"/>
          </a:xfrm>
          <a:prstGeom prst="rect">
            <a:avLst/>
          </a:prstGeom>
        </p:spPr>
      </p:pic>
    </p:spTree>
    <p:extLst>
      <p:ext uri="{BB962C8B-B14F-4D97-AF65-F5344CB8AC3E}">
        <p14:creationId xmlns:p14="http://schemas.microsoft.com/office/powerpoint/2010/main" val="1467596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FEEB9-A45F-4EB4-B292-5678CD8DBDFB}"/>
              </a:ext>
            </a:extLst>
          </p:cNvPr>
          <p:cNvSpPr>
            <a:spLocks noGrp="1"/>
          </p:cNvSpPr>
          <p:nvPr>
            <p:ph type="title"/>
          </p:nvPr>
        </p:nvSpPr>
        <p:spPr/>
        <p:txBody>
          <a:bodyPr/>
          <a:lstStyle/>
          <a:p>
            <a:r>
              <a:rPr lang="en-US" sz="4400" dirty="0">
                <a:solidFill>
                  <a:schemeClr val="tx1"/>
                </a:solidFill>
              </a:rPr>
              <a:t>Premium Storage KPIs (Cost differ by region)</a:t>
            </a:r>
            <a:endParaRPr lang="en-US" dirty="0">
              <a:solidFill>
                <a:schemeClr val="tx1"/>
              </a:solidFill>
            </a:endParaRPr>
          </a:p>
        </p:txBody>
      </p:sp>
      <p:pic>
        <p:nvPicPr>
          <p:cNvPr id="13" name="Picture 12">
            <a:extLst>
              <a:ext uri="{FF2B5EF4-FFF2-40B4-BE49-F238E27FC236}">
                <a16:creationId xmlns:a16="http://schemas.microsoft.com/office/drawing/2014/main" id="{B224AD8A-0787-4236-AA81-BC47A4FCA722}"/>
              </a:ext>
              <a:ext uri="{C183D7F6-B498-43B3-948B-1728B52AA6E4}">
                <adec:decorative xmlns:adec="http://schemas.microsoft.com/office/drawing/2017/decorative" val="1"/>
              </a:ext>
            </a:extLst>
          </p:cNvPr>
          <p:cNvPicPr>
            <a:picLocks noChangeAspect="1"/>
          </p:cNvPicPr>
          <p:nvPr/>
        </p:nvPicPr>
        <p:blipFill>
          <a:blip r:embed="rId3" cstate="email">
            <a:lum bright="70000" contrast="-70000"/>
            <a:extLst>
              <a:ext uri="{28A0092B-C50C-407E-A947-70E740481C1C}">
                <a14:useLocalDpi xmlns:a14="http://schemas.microsoft.com/office/drawing/2010/main"/>
              </a:ext>
            </a:extLst>
          </a:blip>
          <a:stretch>
            <a:fillRect/>
          </a:stretch>
        </p:blipFill>
        <p:spPr>
          <a:xfrm>
            <a:off x="351223" y="1194100"/>
            <a:ext cx="1901822" cy="1901822"/>
          </a:xfrm>
          <a:prstGeom prst="rect">
            <a:avLst/>
          </a:prstGeom>
          <a:ln>
            <a:noFill/>
          </a:ln>
          <a:effectLst>
            <a:outerShdw blurRad="292100" dist="139700" dir="2700000" algn="tl" rotWithShape="0">
              <a:srgbClr val="333333">
                <a:alpha val="65000"/>
              </a:srgbClr>
            </a:outerShdw>
          </a:effectLst>
        </p:spPr>
      </p:pic>
      <p:sp>
        <p:nvSpPr>
          <p:cNvPr id="15" name="Text Placeholder 2">
            <a:extLst>
              <a:ext uri="{FF2B5EF4-FFF2-40B4-BE49-F238E27FC236}">
                <a16:creationId xmlns:a16="http://schemas.microsoft.com/office/drawing/2014/main" id="{6F2328C2-2F59-42AE-A73F-14661516DB0D}"/>
              </a:ext>
            </a:extLst>
          </p:cNvPr>
          <p:cNvSpPr txBox="1">
            <a:spLocks/>
          </p:cNvSpPr>
          <p:nvPr/>
        </p:nvSpPr>
        <p:spPr>
          <a:xfrm>
            <a:off x="221130" y="3095922"/>
            <a:ext cx="2965622" cy="3544590"/>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4097" indent="-224097" defTabSz="896386">
              <a:spcBef>
                <a:spcPts val="980"/>
              </a:spcBef>
              <a:defRPr/>
            </a:pPr>
            <a:r>
              <a:rPr lang="en-US" sz="1400" dirty="0">
                <a:latin typeface="+mj-lt"/>
              </a:rPr>
              <a:t>Consistent low latency SSD with predictable throughput</a:t>
            </a:r>
          </a:p>
          <a:p>
            <a:pPr marL="224097" indent="-224097" defTabSz="896386">
              <a:spcBef>
                <a:spcPts val="980"/>
              </a:spcBef>
              <a:defRPr/>
            </a:pPr>
            <a:r>
              <a:rPr lang="en-US" sz="1400" dirty="0">
                <a:latin typeface="+mj-lt"/>
              </a:rPr>
              <a:t>For high-performance  IO-intensive DB workloads</a:t>
            </a:r>
          </a:p>
          <a:p>
            <a:pPr marL="224097" indent="-224097" defTabSz="896386">
              <a:spcBef>
                <a:spcPts val="980"/>
              </a:spcBef>
              <a:defRPr/>
            </a:pPr>
            <a:r>
              <a:rPr lang="en-US" sz="1400" dirty="0">
                <a:latin typeface="+mj-lt"/>
              </a:rPr>
              <a:t>Single digit ms latencies</a:t>
            </a:r>
          </a:p>
          <a:p>
            <a:pPr marL="224097" indent="-224097" defTabSz="896386">
              <a:spcBef>
                <a:spcPts val="980"/>
              </a:spcBef>
              <a:defRPr/>
            </a:pPr>
            <a:r>
              <a:rPr lang="en-US" sz="1400" dirty="0">
                <a:latin typeface="+mj-lt"/>
              </a:rPr>
              <a:t>Supports up to 32 TB blob/disk size</a:t>
            </a:r>
          </a:p>
          <a:p>
            <a:pPr marL="224097" indent="-224097" defTabSz="896386">
              <a:spcBef>
                <a:spcPts val="980"/>
              </a:spcBef>
              <a:defRPr/>
            </a:pPr>
            <a:r>
              <a:rPr lang="en-US" sz="1400" dirty="0">
                <a:latin typeface="+mj-lt"/>
              </a:rPr>
              <a:t>Stripe up to 64 disks for a total of 2,048 TB</a:t>
            </a:r>
          </a:p>
          <a:p>
            <a:pPr marL="224097" indent="-224097" defTabSz="896386">
              <a:spcBef>
                <a:spcPts val="980"/>
              </a:spcBef>
              <a:defRPr/>
            </a:pPr>
            <a:r>
              <a:rPr lang="en-US" sz="1400" dirty="0">
                <a:latin typeface="+mj-lt"/>
              </a:rPr>
              <a:t>Disk performance is dependent on the disk size, with up to 7,500 IOPS  per disk </a:t>
            </a:r>
          </a:p>
          <a:p>
            <a:pPr marL="224097" indent="-224097" defTabSz="896386">
              <a:spcBef>
                <a:spcPts val="980"/>
              </a:spcBef>
              <a:defRPr/>
            </a:pPr>
            <a:r>
              <a:rPr lang="en-US" sz="1400" dirty="0">
                <a:latin typeface="+mj-lt"/>
              </a:rPr>
              <a:t>Pay for what you provision</a:t>
            </a:r>
          </a:p>
          <a:p>
            <a:pPr marL="224097" indent="-224097" defTabSz="896386">
              <a:spcBef>
                <a:spcPts val="980"/>
              </a:spcBef>
              <a:defRPr/>
            </a:pPr>
            <a:r>
              <a:rPr lang="en-US" sz="1400" dirty="0">
                <a:latin typeface="+mj-lt"/>
              </a:rPr>
              <a:t>Check Azure VMs for maximum IOPS</a:t>
            </a:r>
          </a:p>
        </p:txBody>
      </p:sp>
      <p:pic>
        <p:nvPicPr>
          <p:cNvPr id="3" name="Picture 2" descr="A table comparing performance characteristics of Premium Storage disks in Azure.">
            <a:extLst>
              <a:ext uri="{FF2B5EF4-FFF2-40B4-BE49-F238E27FC236}">
                <a16:creationId xmlns:a16="http://schemas.microsoft.com/office/drawing/2014/main" id="{B8F11DA8-E682-4819-9B59-D493D077BC9F}"/>
              </a:ext>
            </a:extLst>
          </p:cNvPr>
          <p:cNvPicPr>
            <a:picLocks noChangeAspect="1"/>
          </p:cNvPicPr>
          <p:nvPr/>
        </p:nvPicPr>
        <p:blipFill>
          <a:blip r:embed="rId4"/>
          <a:stretch>
            <a:fillRect/>
          </a:stretch>
        </p:blipFill>
        <p:spPr>
          <a:xfrm>
            <a:off x="3576913" y="2053755"/>
            <a:ext cx="8305386" cy="2893383"/>
          </a:xfrm>
          <a:prstGeom prst="rect">
            <a:avLst/>
          </a:prstGeom>
        </p:spPr>
      </p:pic>
      <p:sp>
        <p:nvSpPr>
          <p:cNvPr id="14" name="Title 1">
            <a:extLst>
              <a:ext uri="{FF2B5EF4-FFF2-40B4-BE49-F238E27FC236}">
                <a16:creationId xmlns:a16="http://schemas.microsoft.com/office/drawing/2014/main" id="{3B8AB3B1-B375-4110-8E3F-F93F7AFE0FC1}"/>
              </a:ext>
            </a:extLst>
          </p:cNvPr>
          <p:cNvSpPr txBox="1">
            <a:spLocks/>
          </p:cNvSpPr>
          <p:nvPr/>
        </p:nvSpPr>
        <p:spPr>
          <a:xfrm>
            <a:off x="2967671" y="5488654"/>
            <a:ext cx="8745194" cy="498527"/>
          </a:xfrm>
          <a:prstGeom prst="rect">
            <a:avLst/>
          </a:prstGeom>
        </p:spPr>
        <p:txBody>
          <a:bodyPr vert="horz" lIns="91427" tIns="45713" rIns="91427" bIns="45713" rtlCol="0" anchor="ctr">
            <a:noAutofit/>
          </a:bodyPr>
          <a:lstStyle>
            <a:lvl1pPr algn="l" defTabSz="914400" rtl="0" eaLnBrk="1" latinLnBrk="0" hangingPunct="1">
              <a:lnSpc>
                <a:spcPct val="90000"/>
              </a:lnSpc>
              <a:spcBef>
                <a:spcPct val="0"/>
              </a:spcBef>
              <a:buNone/>
              <a:defRPr sz="5465" kern="1200">
                <a:solidFill>
                  <a:schemeClr val="bg1"/>
                </a:solidFill>
                <a:latin typeface="+mj-lt"/>
                <a:ea typeface="+mj-ea"/>
                <a:cs typeface="+mj-cs"/>
              </a:defRPr>
            </a:lvl1pPr>
          </a:lstStyle>
          <a:p>
            <a:pPr algn="ctr" defTabSz="914225">
              <a:defRPr/>
            </a:pPr>
            <a:r>
              <a:rPr lang="en-US" sz="2400" dirty="0">
                <a:solidFill>
                  <a:schemeClr val="tx1"/>
                </a:solidFill>
                <a:cs typeface="Segoe UI Light" panose="020B0502040204020203" pitchFamily="34" charset="0"/>
              </a:rPr>
              <a:t>* Stripe Premium Storage Disks to aggregate</a:t>
            </a:r>
          </a:p>
          <a:p>
            <a:pPr algn="ctr" defTabSz="914225">
              <a:defRPr/>
            </a:pPr>
            <a:r>
              <a:rPr lang="en-US" sz="2400" dirty="0">
                <a:solidFill>
                  <a:schemeClr val="tx1"/>
                </a:solidFill>
                <a:cs typeface="Segoe UI Light" panose="020B0502040204020203" pitchFamily="34" charset="0"/>
              </a:rPr>
              <a:t>IOPS, Throughput and Storage Capacity</a:t>
            </a:r>
            <a:endParaRPr lang="en-US" sz="2400" dirty="0">
              <a:solidFill>
                <a:schemeClr val="tx1"/>
              </a:solidFill>
            </a:endParaRPr>
          </a:p>
        </p:txBody>
      </p:sp>
    </p:spTree>
    <p:extLst>
      <p:ext uri="{BB962C8B-B14F-4D97-AF65-F5344CB8AC3E}">
        <p14:creationId xmlns:p14="http://schemas.microsoft.com/office/powerpoint/2010/main" val="42630761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6208-D3B5-469C-8FAC-E787B3C99500}"/>
              </a:ext>
            </a:extLst>
          </p:cNvPr>
          <p:cNvSpPr>
            <a:spLocks noGrp="1"/>
          </p:cNvSpPr>
          <p:nvPr>
            <p:ph type="title"/>
          </p:nvPr>
        </p:nvSpPr>
        <p:spPr>
          <a:xfrm>
            <a:off x="268080" y="289511"/>
            <a:ext cx="11655840" cy="899665"/>
          </a:xfrm>
        </p:spPr>
        <p:txBody>
          <a:bodyPr/>
          <a:lstStyle/>
          <a:p>
            <a:r>
              <a:rPr lang="en-US" sz="4000" dirty="0"/>
              <a:t>SAP HA in availability sets and DR across regions</a:t>
            </a:r>
          </a:p>
        </p:txBody>
      </p:sp>
      <p:pic>
        <p:nvPicPr>
          <p:cNvPr id="4" name="Picture 3" descr="The current slide represents the traditional design, which relies on well-established concept of availability sets and leverages a pair of Azure regions in the same geography. An Azure Availability Set is a logical grouping capability that helps ensure that the VM resources that you place within the Availability Set are failure-isolated from each other when they are deployed within an Azure datacenter. Azure ensures that the VMs you place within an Availability Set run across multiple physical servers, compute racks, storage units, and network switches. This configuration is referred to as placements in different update and fault domains. ">
            <a:extLst>
              <a:ext uri="{FF2B5EF4-FFF2-40B4-BE49-F238E27FC236}">
                <a16:creationId xmlns:a16="http://schemas.microsoft.com/office/drawing/2014/main" id="{E29AC1F6-FF2E-4ED5-9486-FA15AA8370D3}"/>
              </a:ext>
            </a:extLst>
          </p:cNvPr>
          <p:cNvPicPr>
            <a:picLocks noChangeAspect="1"/>
          </p:cNvPicPr>
          <p:nvPr/>
        </p:nvPicPr>
        <p:blipFill>
          <a:blip r:embed="rId3"/>
          <a:stretch>
            <a:fillRect/>
          </a:stretch>
        </p:blipFill>
        <p:spPr>
          <a:xfrm>
            <a:off x="268080" y="887000"/>
            <a:ext cx="11655840" cy="5681489"/>
          </a:xfrm>
          <a:prstGeom prst="rect">
            <a:avLst/>
          </a:prstGeom>
        </p:spPr>
      </p:pic>
    </p:spTree>
    <p:extLst>
      <p:ext uri="{BB962C8B-B14F-4D97-AF65-F5344CB8AC3E}">
        <p14:creationId xmlns:p14="http://schemas.microsoft.com/office/powerpoint/2010/main" val="227326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6208-D3B5-469C-8FAC-E787B3C99500}"/>
              </a:ext>
            </a:extLst>
          </p:cNvPr>
          <p:cNvSpPr>
            <a:spLocks noGrp="1"/>
          </p:cNvSpPr>
          <p:nvPr>
            <p:ph type="title"/>
          </p:nvPr>
        </p:nvSpPr>
        <p:spPr>
          <a:xfrm>
            <a:off x="268080" y="289511"/>
            <a:ext cx="11655840" cy="899665"/>
          </a:xfrm>
        </p:spPr>
        <p:txBody>
          <a:bodyPr/>
          <a:lstStyle/>
          <a:p>
            <a:r>
              <a:rPr lang="en-US" sz="4400" dirty="0"/>
              <a:t>S/4HANA HA and DR across Availability Zones</a:t>
            </a:r>
          </a:p>
        </p:txBody>
      </p:sp>
      <p:pic>
        <p:nvPicPr>
          <p:cNvPr id="3" name="Picture 2" descr="A diagram that shows SAP deployed in an availability zone for high availability and disaster recovery.">
            <a:extLst>
              <a:ext uri="{FF2B5EF4-FFF2-40B4-BE49-F238E27FC236}">
                <a16:creationId xmlns:a16="http://schemas.microsoft.com/office/drawing/2014/main" id="{63433E34-606D-4C02-B976-FCC2BFDE53F2}"/>
              </a:ext>
            </a:extLst>
          </p:cNvPr>
          <p:cNvPicPr>
            <a:picLocks noChangeAspect="1"/>
          </p:cNvPicPr>
          <p:nvPr/>
        </p:nvPicPr>
        <p:blipFill>
          <a:blip r:embed="rId3"/>
          <a:stretch>
            <a:fillRect/>
          </a:stretch>
        </p:blipFill>
        <p:spPr>
          <a:xfrm>
            <a:off x="1334117" y="1189176"/>
            <a:ext cx="9289303" cy="5225232"/>
          </a:xfrm>
          <a:prstGeom prst="rect">
            <a:avLst/>
          </a:prstGeom>
        </p:spPr>
      </p:pic>
    </p:spTree>
    <p:extLst>
      <p:ext uri="{BB962C8B-B14F-4D97-AF65-F5344CB8AC3E}">
        <p14:creationId xmlns:p14="http://schemas.microsoft.com/office/powerpoint/2010/main" val="897199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0B9C8-0117-490B-8117-54CE70CC6B78}"/>
              </a:ext>
            </a:extLst>
          </p:cNvPr>
          <p:cNvSpPr>
            <a:spLocks noGrp="1"/>
          </p:cNvSpPr>
          <p:nvPr>
            <p:ph type="title"/>
          </p:nvPr>
        </p:nvSpPr>
        <p:spPr>
          <a:xfrm>
            <a:off x="269240" y="71147"/>
            <a:ext cx="11655840" cy="899665"/>
          </a:xfrm>
        </p:spPr>
        <p:txBody>
          <a:bodyPr/>
          <a:lstStyle/>
          <a:p>
            <a:r>
              <a:rPr lang="en-US" sz="2800" spc="0" dirty="0">
                <a:ln>
                  <a:noFill/>
                </a:ln>
                <a:solidFill>
                  <a:srgbClr val="FFFFFF"/>
                </a:solidFill>
                <a:latin typeface="Segoe UI Light" panose="020B0502040204020203" pitchFamily="34" charset="0"/>
                <a:cs typeface="Segoe UI Light" panose="020B0502040204020203" pitchFamily="34" charset="0"/>
              </a:rPr>
              <a:t>Disaster Recovery Solutions for LOB applications/SAP on Azure</a:t>
            </a:r>
            <a:endParaRPr lang="en-US" sz="2800" dirty="0"/>
          </a:p>
        </p:txBody>
      </p:sp>
      <p:pic>
        <p:nvPicPr>
          <p:cNvPr id="4" name="Picture 3" descr="An image that shows business requirements for line of business applications and IT requirements contrasting for SAP on Azure.">
            <a:extLst>
              <a:ext uri="{FF2B5EF4-FFF2-40B4-BE49-F238E27FC236}">
                <a16:creationId xmlns:a16="http://schemas.microsoft.com/office/drawing/2014/main" id="{E2A6349A-1A15-4E93-9948-9E202CFFA5E5}"/>
              </a:ext>
            </a:extLst>
          </p:cNvPr>
          <p:cNvPicPr>
            <a:picLocks noChangeAspect="1"/>
          </p:cNvPicPr>
          <p:nvPr/>
        </p:nvPicPr>
        <p:blipFill>
          <a:blip r:embed="rId3"/>
          <a:stretch>
            <a:fillRect/>
          </a:stretch>
        </p:blipFill>
        <p:spPr>
          <a:xfrm>
            <a:off x="892026" y="1084145"/>
            <a:ext cx="9420814" cy="2455663"/>
          </a:xfrm>
          <a:prstGeom prst="rect">
            <a:avLst/>
          </a:prstGeom>
        </p:spPr>
      </p:pic>
      <p:sp>
        <p:nvSpPr>
          <p:cNvPr id="12" name="Content Placeholder 2">
            <a:extLst>
              <a:ext uri="{FF2B5EF4-FFF2-40B4-BE49-F238E27FC236}">
                <a16:creationId xmlns:a16="http://schemas.microsoft.com/office/drawing/2014/main" id="{228A5E0B-5DC3-4BE2-BB9F-8203E7A09C6A}"/>
              </a:ext>
            </a:extLst>
          </p:cNvPr>
          <p:cNvSpPr txBox="1">
            <a:spLocks/>
          </p:cNvSpPr>
          <p:nvPr/>
        </p:nvSpPr>
        <p:spPr>
          <a:xfrm>
            <a:off x="568047" y="3948373"/>
            <a:ext cx="10757098" cy="1441498"/>
          </a:xfrm>
          <a:prstGeom prst="rect">
            <a:avLst/>
          </a:prstGeom>
        </p:spPr>
        <p:txBody>
          <a:bodyPr>
            <a:no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514190" indent="-514190" algn="ctr">
              <a:buFont typeface="+mj-lt"/>
              <a:buAutoNum type="arabicPeriod"/>
            </a:pPr>
            <a:r>
              <a:rPr lang="en-US" sz="3200" dirty="0">
                <a:solidFill>
                  <a:schemeClr val="tx1"/>
                </a:solidFill>
              </a:rPr>
              <a:t>Database Replication (e.g. HSR)</a:t>
            </a:r>
            <a:br>
              <a:rPr lang="en-US" sz="3200" dirty="0">
                <a:solidFill>
                  <a:schemeClr val="tx1"/>
                </a:solidFill>
              </a:rPr>
            </a:br>
            <a:endParaRPr lang="en-US" sz="3200" dirty="0">
              <a:solidFill>
                <a:schemeClr val="tx1"/>
              </a:solidFill>
            </a:endParaRPr>
          </a:p>
          <a:p>
            <a:pPr marL="514190" indent="-514190" algn="ctr">
              <a:buFont typeface="+mj-lt"/>
              <a:buAutoNum type="arabicPeriod"/>
            </a:pPr>
            <a:r>
              <a:rPr lang="en-US" sz="3200" dirty="0">
                <a:solidFill>
                  <a:schemeClr val="tx1"/>
                </a:solidFill>
              </a:rPr>
              <a:t>File Replication (e.g. File Copy)</a:t>
            </a:r>
          </a:p>
          <a:p>
            <a:pPr marL="514190" indent="-514190" algn="ctr">
              <a:buFont typeface="+mj-lt"/>
              <a:buAutoNum type="arabicPeriod"/>
            </a:pPr>
            <a:endParaRPr lang="en-US" sz="3200" dirty="0">
              <a:solidFill>
                <a:schemeClr val="tx1"/>
              </a:solidFill>
            </a:endParaRPr>
          </a:p>
          <a:p>
            <a:pPr marL="514190" indent="-514190" algn="ctr">
              <a:buFont typeface="+mj-lt"/>
              <a:buAutoNum type="arabicPeriod"/>
            </a:pPr>
            <a:r>
              <a:rPr lang="en-US" sz="3200" dirty="0">
                <a:solidFill>
                  <a:schemeClr val="tx1"/>
                </a:solidFill>
              </a:rPr>
              <a:t>VM Replication (Azure Site Recovery)</a:t>
            </a:r>
          </a:p>
        </p:txBody>
      </p:sp>
      <p:sp>
        <p:nvSpPr>
          <p:cNvPr id="17" name="Plus 8">
            <a:extLst>
              <a:ext uri="{FF2B5EF4-FFF2-40B4-BE49-F238E27FC236}">
                <a16:creationId xmlns:a16="http://schemas.microsoft.com/office/drawing/2014/main" id="{DDCF9EB3-5423-417D-AA1F-7833DE589515}"/>
              </a:ext>
              <a:ext uri="{C183D7F6-B498-43B3-948B-1728B52AA6E4}">
                <adec:decorative xmlns:adec="http://schemas.microsoft.com/office/drawing/2017/decorative" val="1"/>
              </a:ext>
            </a:extLst>
          </p:cNvPr>
          <p:cNvSpPr/>
          <p:nvPr/>
        </p:nvSpPr>
        <p:spPr>
          <a:xfrm>
            <a:off x="5866627" y="4512508"/>
            <a:ext cx="489575" cy="465386"/>
          </a:xfrm>
          <a:prstGeom prst="mathPlu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2768"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Segoe UI"/>
              <a:ea typeface="+mn-ea"/>
              <a:cs typeface="+mn-cs"/>
            </a:endParaRPr>
          </a:p>
        </p:txBody>
      </p:sp>
      <p:sp>
        <p:nvSpPr>
          <p:cNvPr id="18" name="Plus 9">
            <a:extLst>
              <a:ext uri="{FF2B5EF4-FFF2-40B4-BE49-F238E27FC236}">
                <a16:creationId xmlns:a16="http://schemas.microsoft.com/office/drawing/2014/main" id="{DFB59EA4-12A3-4E04-BC55-2CB66191DCE7}"/>
              </a:ext>
              <a:ext uri="{C183D7F6-B498-43B3-948B-1728B52AA6E4}">
                <adec:decorative xmlns:adec="http://schemas.microsoft.com/office/drawing/2017/decorative" val="1"/>
              </a:ext>
            </a:extLst>
          </p:cNvPr>
          <p:cNvSpPr/>
          <p:nvPr/>
        </p:nvSpPr>
        <p:spPr>
          <a:xfrm>
            <a:off x="5866627" y="5558172"/>
            <a:ext cx="489575" cy="465386"/>
          </a:xfrm>
          <a:prstGeom prst="mathPlus">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2768"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solidFill>
                <a:prstClr val="white"/>
              </a:solidFill>
              <a:effectLst/>
              <a:uLnTx/>
              <a:uFillTx/>
              <a:latin typeface="Segoe UI"/>
              <a:ea typeface="+mn-ea"/>
              <a:cs typeface="+mn-cs"/>
            </a:endParaRPr>
          </a:p>
        </p:txBody>
      </p:sp>
    </p:spTree>
    <p:extLst>
      <p:ext uri="{BB962C8B-B14F-4D97-AF65-F5344CB8AC3E}">
        <p14:creationId xmlns:p14="http://schemas.microsoft.com/office/powerpoint/2010/main" val="10536272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1000"/>
                                        <p:tgtEl>
                                          <p:spTgt spid="12">
                                            <p:txEl>
                                              <p:pRg st="0" end="0"/>
                                            </p:txEl>
                                          </p:spTgt>
                                        </p:tgtEl>
                                      </p:cBhvr>
                                    </p:animEffect>
                                    <p:anim calcmode="lin" valueType="num">
                                      <p:cBhvr>
                                        <p:cTn id="8"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xEl>
                                              <p:pRg st="1" end="1"/>
                                            </p:txEl>
                                          </p:spTgt>
                                        </p:tgtEl>
                                        <p:attrNameLst>
                                          <p:attrName>style.visibility</p:attrName>
                                        </p:attrNameLst>
                                      </p:cBhvr>
                                      <p:to>
                                        <p:strVal val="visible"/>
                                      </p:to>
                                    </p:set>
                                    <p:animEffect transition="in" filter="fade">
                                      <p:cBhvr>
                                        <p:cTn id="14" dur="1000"/>
                                        <p:tgtEl>
                                          <p:spTgt spid="12">
                                            <p:txEl>
                                              <p:pRg st="1" end="1"/>
                                            </p:txEl>
                                          </p:spTgt>
                                        </p:tgtEl>
                                      </p:cBhvr>
                                    </p:animEffect>
                                    <p:anim calcmode="lin" valueType="num">
                                      <p:cBhvr>
                                        <p:cTn id="15" dur="1000" fill="hold"/>
                                        <p:tgtEl>
                                          <p:spTgt spid="1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2">
                                            <p:txEl>
                                              <p:pRg st="3" end="3"/>
                                            </p:txEl>
                                          </p:spTgt>
                                        </p:tgtEl>
                                        <p:attrNameLst>
                                          <p:attrName>style.visibility</p:attrName>
                                        </p:attrNameLst>
                                      </p:cBhvr>
                                      <p:to>
                                        <p:strVal val="visible"/>
                                      </p:to>
                                    </p:set>
                                    <p:animEffect transition="in" filter="fade">
                                      <p:cBhvr>
                                        <p:cTn id="21" dur="1000"/>
                                        <p:tgtEl>
                                          <p:spTgt spid="12">
                                            <p:txEl>
                                              <p:pRg st="3" end="3"/>
                                            </p:txEl>
                                          </p:spTgt>
                                        </p:tgtEl>
                                      </p:cBhvr>
                                    </p:animEffect>
                                    <p:anim calcmode="lin" valueType="num">
                                      <p:cBhvr>
                                        <p:cTn id="22" dur="1000" fill="hold"/>
                                        <p:tgtEl>
                                          <p:spTgt spid="12">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2">
                                            <p:txEl>
                                              <p:pRg st="3" end="3"/>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000"/>
                                        <p:tgtEl>
                                          <p:spTgt spid="18"/>
                                        </p:tgtEl>
                                      </p:cBhvr>
                                    </p:animEffect>
                                    <p:anim calcmode="lin" valueType="num">
                                      <p:cBhvr>
                                        <p:cTn id="32" dur="1000" fill="hold"/>
                                        <p:tgtEl>
                                          <p:spTgt spid="18"/>
                                        </p:tgtEl>
                                        <p:attrNameLst>
                                          <p:attrName>ppt_x</p:attrName>
                                        </p:attrNameLst>
                                      </p:cBhvr>
                                      <p:tavLst>
                                        <p:tav tm="0">
                                          <p:val>
                                            <p:strVal val="#ppt_x"/>
                                          </p:val>
                                        </p:tav>
                                        <p:tav tm="100000">
                                          <p:val>
                                            <p:strVal val="#ppt_x"/>
                                          </p:val>
                                        </p:tav>
                                      </p:tavLst>
                                    </p:anim>
                                    <p:anim calcmode="lin" valueType="num">
                                      <p:cBhvr>
                                        <p:cTn id="3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bldP spid="17" grpId="0" animBg="1"/>
      <p:bldP spid="1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261675" y="193139"/>
            <a:ext cx="11876045" cy="1134619"/>
          </a:xfrm>
        </p:spPr>
        <p:txBody>
          <a:bodyPr/>
          <a:lstStyle/>
          <a:p>
            <a:r>
              <a:rPr lang="en-US" sz="4400" dirty="0">
                <a:solidFill>
                  <a:schemeClr val="bg1"/>
                </a:solidFill>
              </a:rPr>
              <a:t>Online Azure pricing calculator</a:t>
            </a:r>
          </a:p>
        </p:txBody>
      </p:sp>
      <p:pic>
        <p:nvPicPr>
          <p:cNvPr id="14" name="Picture 13" descr="Pricing Calculator webpage&#10;&#10;Screenshot of the Microsoft Azure Pricing calculator webpage.">
            <a:extLst>
              <a:ext uri="{FF2B5EF4-FFF2-40B4-BE49-F238E27FC236}">
                <a16:creationId xmlns:a16="http://schemas.microsoft.com/office/drawing/2014/main" id="{240BADE3-17CC-4077-9B67-FA10AC950EB6}"/>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062384" y="1116195"/>
            <a:ext cx="6067233" cy="5006261"/>
          </a:xfrm>
          <a:prstGeom prst="rect">
            <a:avLst/>
          </a:prstGeom>
        </p:spPr>
      </p:pic>
      <p:sp>
        <p:nvSpPr>
          <p:cNvPr id="16" name="TextBox 15">
            <a:extLst>
              <a:ext uri="{FF2B5EF4-FFF2-40B4-BE49-F238E27FC236}">
                <a16:creationId xmlns:a16="http://schemas.microsoft.com/office/drawing/2014/main" id="{4A4ACCB1-3609-4A4D-8312-EFA30D1AF76E}"/>
              </a:ext>
            </a:extLst>
          </p:cNvPr>
          <p:cNvSpPr txBox="1"/>
          <p:nvPr/>
        </p:nvSpPr>
        <p:spPr>
          <a:xfrm>
            <a:off x="2607112" y="6231440"/>
            <a:ext cx="6977776" cy="400110"/>
          </a:xfrm>
          <a:prstGeom prst="rect">
            <a:avLst/>
          </a:prstGeom>
          <a:noFill/>
        </p:spPr>
        <p:txBody>
          <a:bodyPr wrap="square" rtlCol="0">
            <a:spAutoFit/>
          </a:bodyPr>
          <a:lstStyle/>
          <a:p>
            <a:pPr algn="ctr"/>
            <a:r>
              <a:rPr lang="de-AT" sz="2000" dirty="0">
                <a:solidFill>
                  <a:schemeClr val="bg1"/>
                </a:solidFill>
                <a:latin typeface="Segoe UI Semilight" panose="020B0402040204020203" pitchFamily="34" charset="0"/>
                <a:cs typeface="Segoe UI Semilight" panose="020B0402040204020203" pitchFamily="34" charset="0"/>
              </a:rPr>
              <a:t>https://azure.microsoft.com/en-us/pricing/calculator/ </a:t>
            </a:r>
          </a:p>
        </p:txBody>
      </p:sp>
    </p:spTree>
    <p:extLst>
      <p:ext uri="{BB962C8B-B14F-4D97-AF65-F5344CB8AC3E}">
        <p14:creationId xmlns:p14="http://schemas.microsoft.com/office/powerpoint/2010/main" val="396932723"/>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1012" y="289511"/>
            <a:ext cx="11655840" cy="899665"/>
          </a:xfrm>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2: Design and price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62057" y="1741246"/>
            <a:ext cx="10652686" cy="2930033"/>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Design a solution and prepare to present the solution to the target customer audience in a 15-minute chalk-talk format.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50 minutes</a:t>
            </a:r>
          </a:p>
        </p:txBody>
      </p:sp>
      <p:graphicFrame>
        <p:nvGraphicFramePr>
          <p:cNvPr id="4" name="Table 3">
            <a:extLst>
              <a:ext uri="{FF2B5EF4-FFF2-40B4-BE49-F238E27FC236}">
                <a16:creationId xmlns:a16="http://schemas.microsoft.com/office/drawing/2014/main" id="{9FC7A5CD-D651-4072-A920-34F54BCBC3EF}"/>
              </a:ext>
            </a:extLst>
          </p:cNvPr>
          <p:cNvGraphicFramePr>
            <a:graphicFrameLocks noGrp="1"/>
          </p:cNvGraphicFramePr>
          <p:nvPr/>
        </p:nvGraphicFramePr>
        <p:xfrm>
          <a:off x="3095545" y="3791921"/>
          <a:ext cx="8040154" cy="2420452"/>
        </p:xfrm>
        <a:graphic>
          <a:graphicData uri="http://schemas.openxmlformats.org/drawingml/2006/table">
            <a:tbl>
              <a:tblPr firstRow="1" bandRow="1">
                <a:tableStyleId>{69CF1AB2-1976-4502-BF36-3FF5EA218861}</a:tableStyleId>
              </a:tblPr>
              <a:tblGrid>
                <a:gridCol w="1758700">
                  <a:extLst>
                    <a:ext uri="{9D8B030D-6E8A-4147-A177-3AD203B41FA5}">
                      <a16:colId xmlns:a16="http://schemas.microsoft.com/office/drawing/2014/main" val="20000"/>
                    </a:ext>
                  </a:extLst>
                </a:gridCol>
                <a:gridCol w="6281454">
                  <a:extLst>
                    <a:ext uri="{9D8B030D-6E8A-4147-A177-3AD203B41FA5}">
                      <a16:colId xmlns:a16="http://schemas.microsoft.com/office/drawing/2014/main" val="20001"/>
                    </a:ext>
                  </a:extLst>
                </a:gridCol>
              </a:tblGrid>
              <a:tr h="672348">
                <a:tc>
                  <a:txBody>
                    <a:bodyPr/>
                    <a:lstStyle/>
                    <a:p>
                      <a:r>
                        <a:rPr lang="en-US" sz="1300" b="1" i="1" dirty="0">
                          <a:latin typeface="Segoe UI" panose="020B0502040204020203" pitchFamily="34" charset="0"/>
                          <a:cs typeface="Segoe UI" panose="020B0502040204020203" pitchFamily="34" charset="0"/>
                        </a:rPr>
                        <a:t>Business</a:t>
                      </a:r>
                      <a:r>
                        <a:rPr lang="en-US" sz="1300" b="1" i="1" kern="1200" dirty="0">
                          <a:solidFill>
                            <a:schemeClr val="dk1"/>
                          </a:solidFill>
                          <a:latin typeface="Segoe UI" panose="020B0502040204020203" pitchFamily="34" charset="0"/>
                          <a:ea typeface="+mn-ea"/>
                          <a:cs typeface="Segoe UI" panose="020B0502040204020203" pitchFamily="34" charset="0"/>
                        </a:rPr>
                        <a:t> needs</a:t>
                      </a:r>
                    </a:p>
                    <a:p>
                      <a:r>
                        <a:rPr lang="en-US" sz="1300" b="0" i="0" dirty="0">
                          <a:latin typeface="Segoe UI" panose="020B0502040204020203" pitchFamily="34" charset="0"/>
                          <a:cs typeface="Segoe UI" panose="020B0502040204020203" pitchFamily="34" charset="0"/>
                        </a:rPr>
                        <a:t>(10 minutes)</a:t>
                      </a:r>
                      <a:br>
                        <a:rPr lang="en-US" sz="1300" b="0" i="0" dirty="0">
                          <a:latin typeface="Segoe UI" panose="020B0502040204020203" pitchFamily="34" charset="0"/>
                          <a:cs typeface="Segoe UI" panose="020B0502040204020203" pitchFamily="34" charset="0"/>
                        </a:rPr>
                      </a:br>
                      <a:endParaRPr lang="en-US" sz="1300" b="0" i="0" dirty="0">
                        <a:latin typeface="Segoe UI" panose="020B0502040204020203" pitchFamily="34" charset="0"/>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b="0" dirty="0">
                          <a:solidFill>
                            <a:schemeClr val="bg1"/>
                          </a:solidFill>
                          <a:latin typeface="Segoe UI" panose="020B0502040204020203" pitchFamily="34" charset="0"/>
                          <a:cs typeface="Segoe UI" panose="020B0502040204020203" pitchFamily="34" charset="0"/>
                        </a:rPr>
                        <a:t>Respond to questions outlined in your guide and list the answers on a flipchart</a:t>
                      </a:r>
                    </a:p>
                    <a:p>
                      <a:endParaRPr lang="en-US" sz="1300" b="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0"/>
                  </a:ext>
                </a:extLst>
              </a:tr>
              <a:tr h="672348">
                <a:tc>
                  <a:txBody>
                    <a:bodyPr/>
                    <a:lstStyle/>
                    <a:p>
                      <a:r>
                        <a:rPr lang="en-US" sz="1300" b="1" i="1" dirty="0">
                          <a:latin typeface="Segoe UI" panose="020B0502040204020203" pitchFamily="34" charset="0"/>
                          <a:cs typeface="Segoe UI" panose="020B0502040204020203" pitchFamily="34" charset="0"/>
                        </a:rPr>
                        <a:t>Design</a:t>
                      </a:r>
                    </a:p>
                    <a:p>
                      <a:pPr marL="0" algn="l" defTabSz="932742" rtl="0" eaLnBrk="1" latinLnBrk="0" hangingPunct="1"/>
                      <a:r>
                        <a:rPr lang="en-US" sz="1300" b="0" i="0" kern="1200" dirty="0">
                          <a:solidFill>
                            <a:schemeClr val="dk1"/>
                          </a:solidFill>
                          <a:latin typeface="Segoe UI" panose="020B0502040204020203" pitchFamily="34" charset="0"/>
                          <a:ea typeface="+mn-ea"/>
                          <a:cs typeface="Segoe UI" panose="020B0502040204020203" pitchFamily="34" charset="0"/>
                        </a:rPr>
                        <a:t>(30 minutes)</a:t>
                      </a:r>
                      <a:br>
                        <a:rPr lang="en-US" sz="1300" b="0" i="0" kern="1200" dirty="0">
                          <a:solidFill>
                            <a:schemeClr val="dk1"/>
                          </a:solidFill>
                          <a:latin typeface="Segoe UI" panose="020B0502040204020203" pitchFamily="34" charset="0"/>
                          <a:ea typeface="+mn-ea"/>
                          <a:cs typeface="Segoe UI" panose="020B0502040204020203" pitchFamily="34" charset="0"/>
                        </a:rPr>
                      </a:br>
                      <a:endParaRPr lang="en-US" sz="1300" b="0" i="0" kern="1200" dirty="0">
                        <a:solidFill>
                          <a:schemeClr val="dk1"/>
                        </a:solidFill>
                        <a:latin typeface="Segoe UI" panose="020B0502040204020203" pitchFamily="34" charset="0"/>
                        <a:ea typeface="+mn-ea"/>
                        <a:cs typeface="Segoe UI" panose="020B0502040204020203" pitchFamily="34" charset="0"/>
                      </a:endParaRPr>
                    </a:p>
                  </a:txBody>
                  <a:tcPr marL="67235" marR="67235" marT="33617" marB="33617"/>
                </a:tc>
                <a:tc>
                  <a:txBody>
                    <a:bodyPr/>
                    <a:lstStyle/>
                    <a:p>
                      <a:pPr marL="285750" marR="0" indent="-285750" algn="l" defTabSz="932742"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300" kern="1200" baseline="0" dirty="0">
                          <a:solidFill>
                            <a:schemeClr val="bg1"/>
                          </a:solidFill>
                          <a:latin typeface="Segoe UI" panose="020B0502040204020203" pitchFamily="34" charset="0"/>
                          <a:ea typeface="+mn-ea"/>
                          <a:cs typeface="Segoe UI" panose="020B0502040204020203" pitchFamily="34" charset="0"/>
                        </a:rPr>
                        <a:t>Design a solution for as many of the stated requirements as time allows. Show the solution on a flipchart</a:t>
                      </a:r>
                    </a:p>
                    <a:p>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1"/>
                  </a:ext>
                </a:extLst>
              </a:tr>
              <a:tr h="1075756">
                <a:tc>
                  <a:txBody>
                    <a:bodyPr/>
                    <a:lstStyle/>
                    <a:p>
                      <a:r>
                        <a:rPr lang="en-US" sz="1300" b="1" i="1" dirty="0">
                          <a:latin typeface="Segoe UI" panose="020B0502040204020203" pitchFamily="34" charset="0"/>
                          <a:cs typeface="Segoe UI" panose="020B0502040204020203" pitchFamily="34" charset="0"/>
                        </a:rPr>
                        <a:t>Prepare</a:t>
                      </a:r>
                    </a:p>
                    <a:p>
                      <a:pPr marL="0" marR="0" indent="0" algn="l" defTabSz="932742" rtl="0" eaLnBrk="1" fontAlgn="auto" latinLnBrk="0" hangingPunct="1">
                        <a:lnSpc>
                          <a:spcPct val="100000"/>
                        </a:lnSpc>
                        <a:spcBef>
                          <a:spcPts val="0"/>
                        </a:spcBef>
                        <a:spcAft>
                          <a:spcPts val="0"/>
                        </a:spcAft>
                        <a:buClrTx/>
                        <a:buSzTx/>
                        <a:buFontTx/>
                        <a:buNone/>
                        <a:tabLst/>
                        <a:defRPr/>
                      </a:pPr>
                      <a:r>
                        <a:rPr lang="en-US" sz="1300" b="0" i="0" kern="1200" dirty="0">
                          <a:solidFill>
                            <a:schemeClr val="dk1"/>
                          </a:solidFill>
                          <a:latin typeface="Segoe UI" panose="020B0502040204020203" pitchFamily="34" charset="0"/>
                          <a:ea typeface="+mn-ea"/>
                          <a:cs typeface="Segoe UI" panose="020B0502040204020203" pitchFamily="34" charset="0"/>
                        </a:rPr>
                        <a:t>(10 minutes)</a:t>
                      </a:r>
                    </a:p>
                    <a:p>
                      <a:endParaRPr lang="en-US" sz="1300" b="1" i="1" dirty="0">
                        <a:latin typeface="Segoe UI" panose="020B0502040204020203" pitchFamily="34" charset="0"/>
                        <a:cs typeface="Segoe UI" panose="020B0502040204020203" pitchFamily="34" charset="0"/>
                      </a:endParaRPr>
                    </a:p>
                  </a:txBody>
                  <a:tcPr marL="67235" marR="67235" marT="33617" marB="33617"/>
                </a:tc>
                <a:tc>
                  <a:txBody>
                    <a:bodyPr/>
                    <a:lstStyle/>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any customer needs that are not addressed with the proposed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Identify the benefits of your solution</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Determine how you will respond to the customer’s objections</a:t>
                      </a:r>
                    </a:p>
                    <a:p>
                      <a:pPr marL="285750" lvl="0" indent="-285750">
                        <a:buFont typeface="Arial" panose="020B0604020202020204" pitchFamily="34" charset="0"/>
                        <a:buChar char="•"/>
                      </a:pPr>
                      <a:r>
                        <a:rPr lang="en-US" sz="1300" dirty="0">
                          <a:latin typeface="Segoe UI" panose="020B0502040204020203" pitchFamily="34" charset="0"/>
                          <a:cs typeface="Segoe UI" panose="020B0502040204020203" pitchFamily="34" charset="0"/>
                        </a:rPr>
                        <a:t>Prepare for a 15-minute presentation to the customer</a:t>
                      </a:r>
                      <a:br>
                        <a:rPr lang="en-US" sz="1300" dirty="0">
                          <a:latin typeface="Segoe UI" panose="020B0502040204020203" pitchFamily="34" charset="0"/>
                          <a:cs typeface="Segoe UI" panose="020B0502040204020203" pitchFamily="34" charset="0"/>
                        </a:rPr>
                      </a:br>
                      <a:endParaRPr lang="en-US" sz="1300" dirty="0">
                        <a:latin typeface="Segoe UI" panose="020B0502040204020203" pitchFamily="34" charset="0"/>
                        <a:cs typeface="Segoe UI" panose="020B0502040204020203" pitchFamily="34" charset="0"/>
                      </a:endParaRPr>
                    </a:p>
                  </a:txBody>
                  <a:tcPr marL="67235" marR="67235" marT="33617" marB="33617"/>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1203314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266920" y="1082554"/>
            <a:ext cx="11590398" cy="5496889"/>
          </a:xfrm>
          <a:prstGeom prst="rect">
            <a:avLst/>
          </a:prstGeom>
          <a:noFill/>
        </p:spPr>
        <p:txBody>
          <a:bodyPr wrap="square" lIns="182880" tIns="146304" rIns="182880" bIns="146304" rtlCol="0">
            <a:spAutoFit/>
          </a:bodyPr>
          <a:lstStyle/>
          <a:p>
            <a:pPr>
              <a:lnSpc>
                <a:spcPct val="90000"/>
              </a:lnSpc>
              <a:spcAft>
                <a:spcPts val="600"/>
              </a:spcAft>
            </a:pPr>
            <a:r>
              <a:rPr lang="en-US" sz="2000" dirty="0">
                <a:latin typeface="+mj-lt"/>
              </a:rPr>
              <a:t>Abstract :</a:t>
            </a:r>
          </a:p>
          <a:p>
            <a:r>
              <a:rPr lang="en-US" sz="2000" dirty="0">
                <a:latin typeface="+mj-lt"/>
              </a:rPr>
              <a:t>In this workshop, you will look at what is involved in deploying SAP </a:t>
            </a:r>
            <a:r>
              <a:rPr lang="en-US" altLang="ja-JP" sz="2000" dirty="0">
                <a:latin typeface="+mj-lt"/>
              </a:rPr>
              <a:t>HANA </a:t>
            </a:r>
            <a:r>
              <a:rPr lang="en-US" sz="2000" dirty="0">
                <a:latin typeface="+mj-lt"/>
              </a:rPr>
              <a:t>on Azure with the goals of designing for business continuity and flexibility as well as fully optimized total cost of ownership. At the end of this workshop, you will be able to better design, price and present SAP on Azure solutions to your customers. </a:t>
            </a:r>
          </a:p>
          <a:p>
            <a:endParaRPr lang="en-US" sz="2000" dirty="0">
              <a:latin typeface="+mj-lt"/>
            </a:endParaRPr>
          </a:p>
          <a:p>
            <a:pPr>
              <a:lnSpc>
                <a:spcPct val="90000"/>
              </a:lnSpc>
              <a:spcAft>
                <a:spcPts val="600"/>
              </a:spcAft>
            </a:pPr>
            <a:r>
              <a:rPr lang="en-US" sz="2000" dirty="0">
                <a:latin typeface="+mj-lt"/>
              </a:rPr>
              <a:t>Learning objectives :</a:t>
            </a:r>
          </a:p>
          <a:p>
            <a:pPr marL="342900" indent="-342900">
              <a:lnSpc>
                <a:spcPct val="90000"/>
              </a:lnSpc>
              <a:spcAft>
                <a:spcPts val="600"/>
              </a:spcAft>
              <a:buFont typeface="Arial" panose="020B0604020202020204" pitchFamily="34" charset="0"/>
              <a:buChar char="•"/>
            </a:pPr>
            <a:r>
              <a:rPr lang="en-US" sz="2000" dirty="0">
                <a:latin typeface="+mj-lt"/>
              </a:rPr>
              <a:t>Design SAP HANA workloads on Azure in alignment with SAP certification with high availability and disaster recovery.</a:t>
            </a:r>
          </a:p>
          <a:p>
            <a:pPr marL="342900" indent="-342900">
              <a:lnSpc>
                <a:spcPct val="90000"/>
              </a:lnSpc>
              <a:spcAft>
                <a:spcPts val="600"/>
              </a:spcAft>
              <a:buFont typeface="Arial" panose="020B0604020202020204" pitchFamily="34" charset="0"/>
              <a:buChar char="•"/>
            </a:pPr>
            <a:r>
              <a:rPr lang="en-US" sz="2000" dirty="0">
                <a:latin typeface="+mj-lt"/>
              </a:rPr>
              <a:t>Run Azure Pricing Calculator to price the SAP landscape. </a:t>
            </a:r>
          </a:p>
          <a:p>
            <a:pPr marL="342900" indent="-342900">
              <a:lnSpc>
                <a:spcPct val="90000"/>
              </a:lnSpc>
              <a:spcAft>
                <a:spcPts val="600"/>
              </a:spcAft>
              <a:buFont typeface="Arial" panose="020B0604020202020204" pitchFamily="34" charset="0"/>
              <a:buChar char="•"/>
            </a:pPr>
            <a:r>
              <a:rPr lang="en-US" sz="2000" dirty="0">
                <a:latin typeface="+mj-lt"/>
              </a:rPr>
              <a:t>Present the solution to business/technical decision makers and handle Q&amp;A with customer. </a:t>
            </a:r>
            <a:br>
              <a:rPr lang="en-US" sz="2000" dirty="0">
                <a:latin typeface="+mj-lt"/>
              </a:rPr>
            </a:br>
            <a:endParaRPr lang="en-US" sz="2000" dirty="0">
              <a:latin typeface="+mj-lt"/>
            </a:endParaRPr>
          </a:p>
          <a:p>
            <a:pPr>
              <a:lnSpc>
                <a:spcPct val="90000"/>
              </a:lnSpc>
              <a:spcAft>
                <a:spcPts val="600"/>
              </a:spcAft>
            </a:pPr>
            <a:r>
              <a:rPr lang="en-US" sz="2000" dirty="0">
                <a:latin typeface="+mj-lt"/>
              </a:rPr>
              <a:t>Prerequisite : </a:t>
            </a:r>
          </a:p>
          <a:p>
            <a:pPr marL="342900" indent="-342900">
              <a:lnSpc>
                <a:spcPct val="90000"/>
              </a:lnSpc>
              <a:spcAft>
                <a:spcPts val="600"/>
              </a:spcAft>
              <a:buFont typeface="Arial" panose="020B0604020202020204" pitchFamily="34" charset="0"/>
              <a:buChar char="•"/>
            </a:pPr>
            <a:r>
              <a:rPr lang="en-US" sz="2000" dirty="0">
                <a:latin typeface="+mj-lt"/>
              </a:rPr>
              <a:t>R-AIT344 : Architecture deep dive for SAP deployments</a:t>
            </a:r>
          </a:p>
          <a:p>
            <a:pPr marL="342900" indent="-342900">
              <a:lnSpc>
                <a:spcPct val="90000"/>
              </a:lnSpc>
              <a:spcAft>
                <a:spcPts val="600"/>
              </a:spcAft>
              <a:buFont typeface="Arial" panose="020B0604020202020204" pitchFamily="34" charset="0"/>
              <a:buChar char="•"/>
            </a:pPr>
            <a:r>
              <a:rPr lang="en-US" sz="2000" dirty="0">
                <a:latin typeface="+mj-lt"/>
              </a:rPr>
              <a:t>R-AIT333 : SAP Migration Practitioner Panel </a:t>
            </a:r>
          </a:p>
          <a:p>
            <a:pPr marL="342900" indent="-342900">
              <a:lnSpc>
                <a:spcPct val="90000"/>
              </a:lnSpc>
              <a:spcAft>
                <a:spcPts val="600"/>
              </a:spcAft>
              <a:buFont typeface="Arial" panose="020B0604020202020204" pitchFamily="34" charset="0"/>
              <a:buChar char="•"/>
            </a:pPr>
            <a:r>
              <a:rPr lang="en-US" sz="2000" dirty="0">
                <a:latin typeface="+mj-lt"/>
              </a:rPr>
              <a:t>Understanding of </a:t>
            </a:r>
            <a:r>
              <a:rPr lang="en-US" sz="2000" dirty="0">
                <a:latin typeface="+mj-lt"/>
                <a:hlinkClick r:id="rId3">
                  <a:extLst>
                    <a:ext uri="{A12FA001-AC4F-418D-AE19-62706E023703}">
                      <ahyp:hlinkClr xmlns:ahyp="http://schemas.microsoft.com/office/drawing/2018/hyperlinkcolor" val="tx"/>
                    </a:ext>
                  </a:extLst>
                </a:hlinkClick>
              </a:rPr>
              <a:t>SAP on Azure Webinar Training</a:t>
            </a:r>
            <a:r>
              <a:rPr lang="en-US" sz="2000" dirty="0">
                <a:latin typeface="+mj-lt"/>
              </a:rPr>
              <a:t> and </a:t>
            </a:r>
            <a:r>
              <a:rPr lang="en-US" sz="2000" dirty="0">
                <a:latin typeface="+mj-lt"/>
                <a:hlinkClick r:id="rId4">
                  <a:extLst>
                    <a:ext uri="{A12FA001-AC4F-418D-AE19-62706E023703}">
                      <ahyp:hlinkClr xmlns:ahyp="http://schemas.microsoft.com/office/drawing/2018/hyperlinkcolor" val="tx"/>
                    </a:ext>
                  </a:extLst>
                </a:hlinkClick>
              </a:rPr>
              <a:t>NetWeaver on Azure reference architecture </a:t>
            </a:r>
            <a:endParaRPr lang="en-US" sz="2000" dirty="0">
              <a:latin typeface="+mj-lt"/>
            </a:endParaRPr>
          </a:p>
        </p:txBody>
      </p:sp>
    </p:spTree>
    <p:extLst>
      <p:ext uri="{BB962C8B-B14F-4D97-AF65-F5344CB8AC3E}">
        <p14:creationId xmlns:p14="http://schemas.microsoft.com/office/powerpoint/2010/main" val="20554509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3: Present the solution</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062166"/>
            <a:ext cx="10229103" cy="5838521"/>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Present a solution to the target customer in a 15-minute chalk-talk format. </a:t>
            </a:r>
            <a:endParaRPr kumimoji="0" lang="en-US" sz="36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30 minutes (15 minutes for each team to present and receive feedback) </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Directions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Pair with another table.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One table is the Microsoft team and the other table is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presents their proposed solution to the customer.</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asks one of the objections from the list of objections in the case study.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Microsoft team responds to the objection.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The customer team gives feedback to the Microsoft team.</a:t>
            </a:r>
            <a:endParaRPr kumimoji="0" lang="en-US" sz="2000" b="0" i="0" u="none" strike="sng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endParaRPr>
          </a:p>
        </p:txBody>
      </p:sp>
    </p:spTree>
    <p:extLst>
      <p:ext uri="{BB962C8B-B14F-4D97-AF65-F5344CB8AC3E}">
        <p14:creationId xmlns:p14="http://schemas.microsoft.com/office/powerpoint/2010/main" val="3717261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Wrap-up</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3006977"/>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the preferred solution for the case study.</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Identify solutions designed by other teams.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20 minutes</a:t>
            </a:r>
          </a:p>
        </p:txBody>
      </p:sp>
    </p:spTree>
    <p:extLst>
      <p:ext uri="{BB962C8B-B14F-4D97-AF65-F5344CB8AC3E}">
        <p14:creationId xmlns:p14="http://schemas.microsoft.com/office/powerpoint/2010/main" val="42399983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Preferred target audience</a:t>
            </a:r>
          </a:p>
        </p:txBody>
      </p:sp>
      <p:sp>
        <p:nvSpPr>
          <p:cNvPr id="4" name="Rectangle 3"/>
          <p:cNvSpPr/>
          <p:nvPr/>
        </p:nvSpPr>
        <p:spPr>
          <a:xfrm>
            <a:off x="268934" y="1187630"/>
            <a:ext cx="11143685" cy="5139869"/>
          </a:xfrm>
          <a:prstGeom prst="rect">
            <a:avLst/>
          </a:prstGeom>
        </p:spPr>
        <p:txBody>
          <a:bodyPr wrap="square">
            <a:spAutoFit/>
          </a:bodyPr>
          <a:lstStyle/>
          <a:p>
            <a:pPr marL="252086" indent="-252086">
              <a:buFont typeface="Arial" panose="020B0604020202020204" pitchFamily="34" charset="0"/>
              <a:buChar char="•"/>
            </a:pPr>
            <a:r>
              <a:rPr lang="en-US" sz="2800" dirty="0">
                <a:solidFill>
                  <a:srgbClr val="FFFFFF"/>
                </a:solidFill>
                <a:latin typeface="Segoe UI Semilight" panose="020B0402040204020203" pitchFamily="34" charset="0"/>
                <a:cs typeface="Segoe UI Semilight" panose="020B0402040204020203" pitchFamily="34" charset="0"/>
              </a:rPr>
              <a:t>Business Development Manager (BDM) or Application Sponsor (CFO) </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Funds projects and apps</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Most interested in public cloud</a:t>
            </a:r>
            <a:br>
              <a:rPr lang="en-US" sz="2400" dirty="0">
                <a:solidFill>
                  <a:srgbClr val="FFFFFF"/>
                </a:solidFill>
                <a:latin typeface="Segoe UI Semilight" panose="020B0402040204020203" pitchFamily="34" charset="0"/>
                <a:cs typeface="Segoe UI Semilight" panose="020B0402040204020203" pitchFamily="34" charset="0"/>
              </a:rPr>
            </a:br>
            <a:endParaRPr lang="en-US" sz="1400" dirty="0">
              <a:solidFill>
                <a:srgbClr val="FFFFFF"/>
              </a:solidFill>
              <a:latin typeface="Segoe UI Semilight" panose="020B0402040204020203" pitchFamily="34" charset="0"/>
              <a:cs typeface="Segoe UI Semilight" panose="020B0402040204020203" pitchFamily="34" charset="0"/>
            </a:endParaRPr>
          </a:p>
          <a:p>
            <a:pPr marL="252086" indent="-252086">
              <a:spcBef>
                <a:spcPts val="1177"/>
              </a:spcBef>
              <a:buFont typeface="Arial" panose="020B0604020202020204" pitchFamily="34" charset="0"/>
              <a:buChar char="•"/>
            </a:pPr>
            <a:r>
              <a:rPr lang="en-US" sz="2800" dirty="0">
                <a:solidFill>
                  <a:srgbClr val="FFFFFF"/>
                </a:solidFill>
                <a:latin typeface="Segoe UI Semilight" panose="020B0402040204020203" pitchFamily="34" charset="0"/>
                <a:cs typeface="Segoe UI Semilight" panose="020B0402040204020203" pitchFamily="34" charset="0"/>
              </a:rPr>
              <a:t>Business Unit IT / Developers (Director of SAP Business Analysts, Director of SAP Operations)</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Reports to BDM and is responsible for coding and testing apps</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Big influencer of public cloud strategy</a:t>
            </a:r>
            <a:br>
              <a:rPr lang="en-US" sz="2400" dirty="0">
                <a:solidFill>
                  <a:srgbClr val="FFFFFF"/>
                </a:solidFill>
                <a:latin typeface="Segoe UI Semilight" panose="020B0402040204020203" pitchFamily="34" charset="0"/>
                <a:cs typeface="Segoe UI Semilight" panose="020B0402040204020203" pitchFamily="34" charset="0"/>
              </a:rPr>
            </a:br>
            <a:endParaRPr lang="en-US" sz="1400" dirty="0">
              <a:solidFill>
                <a:srgbClr val="FFFFFF"/>
              </a:solidFill>
              <a:latin typeface="Segoe UI Semilight" panose="020B0402040204020203" pitchFamily="34" charset="0"/>
              <a:cs typeface="Segoe UI Semilight" panose="020B0402040204020203" pitchFamily="34" charset="0"/>
            </a:endParaRPr>
          </a:p>
          <a:p>
            <a:pPr marL="252086" indent="-252086">
              <a:spcBef>
                <a:spcPts val="1177"/>
              </a:spcBef>
              <a:buFont typeface="Arial" panose="020B0604020202020204" pitchFamily="34" charset="0"/>
              <a:buChar char="•"/>
            </a:pPr>
            <a:r>
              <a:rPr lang="en-US" sz="2800" dirty="0">
                <a:solidFill>
                  <a:srgbClr val="FFFFFF"/>
                </a:solidFill>
                <a:latin typeface="Segoe UI Semilight" panose="020B0402040204020203" pitchFamily="34" charset="0"/>
                <a:cs typeface="Segoe UI Semilight" panose="020B0402040204020203" pitchFamily="34" charset="0"/>
              </a:rPr>
              <a:t>Central IT (VP of IT Operations)</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Reports into CIO and responsible for operating datacenter</a:t>
            </a:r>
          </a:p>
          <a:p>
            <a:pPr marL="685752" lvl="1" indent="-342900">
              <a:buFont typeface="Arial" panose="020B0604020202020204" pitchFamily="34" charset="0"/>
              <a:buChar char="•"/>
            </a:pPr>
            <a:r>
              <a:rPr lang="en-US" sz="2400" dirty="0">
                <a:solidFill>
                  <a:srgbClr val="FFFFFF"/>
                </a:solidFill>
                <a:latin typeface="Segoe UI Semilight" panose="020B0402040204020203" pitchFamily="34" charset="0"/>
                <a:cs typeface="Segoe UI Semilight" panose="020B0402040204020203" pitchFamily="34" charset="0"/>
              </a:rPr>
              <a:t>Concerned about shadow IT created issues: security/compliance, server sprawl, and lack of control</a:t>
            </a:r>
          </a:p>
        </p:txBody>
      </p:sp>
    </p:spTree>
    <p:extLst>
      <p:ext uri="{BB962C8B-B14F-4D97-AF65-F5344CB8AC3E}">
        <p14:creationId xmlns:p14="http://schemas.microsoft.com/office/powerpoint/2010/main" val="2539531743"/>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201D9-918F-4540-A791-B323B8F621F9}"/>
              </a:ext>
            </a:extLst>
          </p:cNvPr>
          <p:cNvSpPr>
            <a:spLocks noGrp="1"/>
          </p:cNvSpPr>
          <p:nvPr>
            <p:ph type="title" idx="4294967295"/>
          </p:nvPr>
        </p:nvSpPr>
        <p:spPr>
          <a:xfrm>
            <a:off x="536575" y="288925"/>
            <a:ext cx="11655425" cy="900113"/>
          </a:xfrm>
        </p:spPr>
        <p:txBody>
          <a:bodyPr/>
          <a:lstStyle/>
          <a:p>
            <a:r>
              <a:rPr lang="en-US" dirty="0"/>
              <a:t>Azure VM Design Tips</a:t>
            </a:r>
          </a:p>
        </p:txBody>
      </p:sp>
      <p:pic>
        <p:nvPicPr>
          <p:cNvPr id="3" name="Picture 2" descr="A diagram that shows 5 tips for designing deployments that use Azure virtual machines.">
            <a:extLst>
              <a:ext uri="{FF2B5EF4-FFF2-40B4-BE49-F238E27FC236}">
                <a16:creationId xmlns:a16="http://schemas.microsoft.com/office/drawing/2014/main" id="{6989BE70-1CAF-4531-82D5-5E014B042B23}"/>
              </a:ext>
            </a:extLst>
          </p:cNvPr>
          <p:cNvPicPr>
            <a:picLocks noChangeAspect="1"/>
          </p:cNvPicPr>
          <p:nvPr/>
        </p:nvPicPr>
        <p:blipFill>
          <a:blip r:embed="rId3"/>
          <a:stretch>
            <a:fillRect/>
          </a:stretch>
        </p:blipFill>
        <p:spPr>
          <a:xfrm>
            <a:off x="676927" y="1917924"/>
            <a:ext cx="10590476" cy="4471154"/>
          </a:xfrm>
          <a:prstGeom prst="rect">
            <a:avLst/>
          </a:prstGeom>
        </p:spPr>
      </p:pic>
    </p:spTree>
    <p:extLst>
      <p:ext uri="{BB962C8B-B14F-4D97-AF65-F5344CB8AC3E}">
        <p14:creationId xmlns:p14="http://schemas.microsoft.com/office/powerpoint/2010/main" val="1063156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3B3B4C61-075B-4F90-BF04-A9783377E6DC}"/>
              </a:ext>
            </a:extLst>
          </p:cNvPr>
          <p:cNvSpPr>
            <a:spLocks noGrp="1"/>
          </p:cNvSpPr>
          <p:nvPr>
            <p:ph type="title"/>
          </p:nvPr>
        </p:nvSpPr>
        <p:spPr>
          <a:xfrm>
            <a:off x="98154" y="153914"/>
            <a:ext cx="12233545" cy="481085"/>
          </a:xfrm>
        </p:spPr>
        <p:txBody>
          <a:bodyPr>
            <a:noAutofit/>
          </a:bodyPr>
          <a:lstStyle/>
          <a:p>
            <a:r>
              <a:rPr lang="en-US" sz="4000" dirty="0">
                <a:solidFill>
                  <a:schemeClr val="bg1"/>
                </a:solidFill>
              </a:rPr>
              <a:t>S/4HANA: HA (in availability sets) and DR (across regions)</a:t>
            </a:r>
          </a:p>
        </p:txBody>
      </p:sp>
      <p:pic>
        <p:nvPicPr>
          <p:cNvPr id="3" name="Picture 2" descr="A diagram that represents SAP HANA deployed in a highly available configuration using availability sets and multiple regions, connected to on-premises using site-to-site VPN and ExpressRoute.">
            <a:extLst>
              <a:ext uri="{FF2B5EF4-FFF2-40B4-BE49-F238E27FC236}">
                <a16:creationId xmlns:a16="http://schemas.microsoft.com/office/drawing/2014/main" id="{65183E50-A482-407E-BDC8-CF0FC0AA05A2}"/>
              </a:ext>
            </a:extLst>
          </p:cNvPr>
          <p:cNvPicPr>
            <a:picLocks noChangeAspect="1"/>
          </p:cNvPicPr>
          <p:nvPr/>
        </p:nvPicPr>
        <p:blipFill>
          <a:blip r:embed="rId3"/>
          <a:stretch>
            <a:fillRect/>
          </a:stretch>
        </p:blipFill>
        <p:spPr>
          <a:xfrm>
            <a:off x="636008" y="834556"/>
            <a:ext cx="10919983" cy="5713318"/>
          </a:xfrm>
          <a:prstGeom prst="rect">
            <a:avLst/>
          </a:prstGeom>
        </p:spPr>
      </p:pic>
    </p:spTree>
    <p:extLst>
      <p:ext uri="{BB962C8B-B14F-4D97-AF65-F5344CB8AC3E}">
        <p14:creationId xmlns:p14="http://schemas.microsoft.com/office/powerpoint/2010/main" val="82555232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3B3B4C61-075B-4F90-BF04-A9783377E6DC}"/>
              </a:ext>
            </a:extLst>
          </p:cNvPr>
          <p:cNvSpPr>
            <a:spLocks noGrp="1"/>
          </p:cNvSpPr>
          <p:nvPr>
            <p:ph type="title"/>
          </p:nvPr>
        </p:nvSpPr>
        <p:spPr>
          <a:xfrm>
            <a:off x="98154" y="153914"/>
            <a:ext cx="12233545" cy="481085"/>
          </a:xfrm>
        </p:spPr>
        <p:txBody>
          <a:bodyPr>
            <a:noAutofit/>
          </a:bodyPr>
          <a:lstStyle/>
          <a:p>
            <a:r>
              <a:rPr lang="en-US" sz="4000" dirty="0">
                <a:solidFill>
                  <a:schemeClr val="bg1"/>
                </a:solidFill>
              </a:rPr>
              <a:t>S/4HANA: HA and DR (across availability zones)</a:t>
            </a:r>
          </a:p>
        </p:txBody>
      </p:sp>
      <p:pic>
        <p:nvPicPr>
          <p:cNvPr id="2" name="Picture 1" descr="A diagram that represents SAP HANA deployed in a highly available configuration using availability zones and multiple regions, connected to on-premises using site-to-site VPN and ExpressRoute.">
            <a:extLst>
              <a:ext uri="{FF2B5EF4-FFF2-40B4-BE49-F238E27FC236}">
                <a16:creationId xmlns:a16="http://schemas.microsoft.com/office/drawing/2014/main" id="{A365656A-5277-4A3F-9813-E406C9DBB835}"/>
              </a:ext>
            </a:extLst>
          </p:cNvPr>
          <p:cNvPicPr>
            <a:picLocks noChangeAspect="1"/>
          </p:cNvPicPr>
          <p:nvPr/>
        </p:nvPicPr>
        <p:blipFill>
          <a:blip r:embed="rId3"/>
          <a:stretch>
            <a:fillRect/>
          </a:stretch>
        </p:blipFill>
        <p:spPr>
          <a:xfrm>
            <a:off x="496680" y="840864"/>
            <a:ext cx="10971420" cy="5773289"/>
          </a:xfrm>
          <a:prstGeom prst="rect">
            <a:avLst/>
          </a:prstGeom>
        </p:spPr>
      </p:pic>
    </p:spTree>
    <p:extLst>
      <p:ext uri="{BB962C8B-B14F-4D97-AF65-F5344CB8AC3E}">
        <p14:creationId xmlns:p14="http://schemas.microsoft.com/office/powerpoint/2010/main" val="763547313"/>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3B3B4C61-075B-4F90-BF04-A9783377E6DC}"/>
              </a:ext>
            </a:extLst>
          </p:cNvPr>
          <p:cNvSpPr>
            <a:spLocks noGrp="1"/>
          </p:cNvSpPr>
          <p:nvPr>
            <p:ph type="title"/>
          </p:nvPr>
        </p:nvSpPr>
        <p:spPr>
          <a:xfrm>
            <a:off x="98154" y="153914"/>
            <a:ext cx="12233545" cy="481085"/>
          </a:xfrm>
        </p:spPr>
        <p:txBody>
          <a:bodyPr>
            <a:noAutofit/>
          </a:bodyPr>
          <a:lstStyle/>
          <a:p>
            <a:r>
              <a:rPr lang="en-US" sz="4000" dirty="0">
                <a:solidFill>
                  <a:schemeClr val="bg1"/>
                </a:solidFill>
              </a:rPr>
              <a:t>Baseline knowledge for SAP as a service on Azure</a:t>
            </a:r>
          </a:p>
        </p:txBody>
      </p:sp>
      <p:pic>
        <p:nvPicPr>
          <p:cNvPr id="3" name="Picture 2" descr="A table that describes the baseline knowledge needed to to deploy SAP on Azure.">
            <a:extLst>
              <a:ext uri="{FF2B5EF4-FFF2-40B4-BE49-F238E27FC236}">
                <a16:creationId xmlns:a16="http://schemas.microsoft.com/office/drawing/2014/main" id="{532C8A88-49F8-4AD8-942E-AF11C86E0886}"/>
              </a:ext>
            </a:extLst>
          </p:cNvPr>
          <p:cNvPicPr>
            <a:picLocks noChangeAspect="1"/>
          </p:cNvPicPr>
          <p:nvPr/>
        </p:nvPicPr>
        <p:blipFill>
          <a:blip r:embed="rId3"/>
          <a:stretch>
            <a:fillRect/>
          </a:stretch>
        </p:blipFill>
        <p:spPr>
          <a:xfrm>
            <a:off x="774700" y="945731"/>
            <a:ext cx="10409238" cy="5712977"/>
          </a:xfrm>
          <a:prstGeom prst="rect">
            <a:avLst/>
          </a:prstGeom>
        </p:spPr>
      </p:pic>
    </p:spTree>
    <p:extLst>
      <p:ext uri="{BB962C8B-B14F-4D97-AF65-F5344CB8AC3E}">
        <p14:creationId xmlns:p14="http://schemas.microsoft.com/office/powerpoint/2010/main" val="217573080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934" y="158240"/>
            <a:ext cx="11494682" cy="896518"/>
          </a:xfrm>
        </p:spPr>
        <p:txBody>
          <a:bodyPr/>
          <a:lstStyle/>
          <a:p>
            <a:r>
              <a:rPr lang="en-US" sz="4400" dirty="0">
                <a:solidFill>
                  <a:schemeClr val="bg1"/>
                </a:solidFill>
              </a:rPr>
              <a:t>S/4HANA on Azure: T-Shirt Pricing</a:t>
            </a:r>
          </a:p>
        </p:txBody>
      </p:sp>
      <p:graphicFrame>
        <p:nvGraphicFramePr>
          <p:cNvPr id="10" name="Table 9">
            <a:extLst>
              <a:ext uri="{FF2B5EF4-FFF2-40B4-BE49-F238E27FC236}">
                <a16:creationId xmlns:a16="http://schemas.microsoft.com/office/drawing/2014/main" id="{F5FB2BBA-4A2F-42F2-B7EE-F9D4C477F36D}"/>
              </a:ext>
            </a:extLst>
          </p:cNvPr>
          <p:cNvGraphicFramePr/>
          <p:nvPr>
            <p:extLst>
              <p:ext uri="{D42A27DB-BD31-4B8C-83A1-F6EECF244321}">
                <p14:modId xmlns:p14="http://schemas.microsoft.com/office/powerpoint/2010/main" val="1989343153"/>
              </p:ext>
            </p:extLst>
          </p:nvPr>
        </p:nvGraphicFramePr>
        <p:xfrm>
          <a:off x="812800" y="1189176"/>
          <a:ext cx="10325100" cy="5129555"/>
        </p:xfrm>
        <a:graphic>
          <a:graphicData uri="http://schemas.openxmlformats.org/drawingml/2006/table">
            <a:tbl>
              <a:tblPr firstRow="1" bandRow="1"/>
              <a:tblGrid>
                <a:gridCol w="663993">
                  <a:extLst>
                    <a:ext uri="{9D8B030D-6E8A-4147-A177-3AD203B41FA5}">
                      <a16:colId xmlns:a16="http://schemas.microsoft.com/office/drawing/2014/main" val="983687862"/>
                    </a:ext>
                  </a:extLst>
                </a:gridCol>
                <a:gridCol w="2833038">
                  <a:extLst>
                    <a:ext uri="{9D8B030D-6E8A-4147-A177-3AD203B41FA5}">
                      <a16:colId xmlns:a16="http://schemas.microsoft.com/office/drawing/2014/main" val="1923357684"/>
                    </a:ext>
                  </a:extLst>
                </a:gridCol>
                <a:gridCol w="3308902">
                  <a:extLst>
                    <a:ext uri="{9D8B030D-6E8A-4147-A177-3AD203B41FA5}">
                      <a16:colId xmlns:a16="http://schemas.microsoft.com/office/drawing/2014/main" val="330428671"/>
                    </a:ext>
                  </a:extLst>
                </a:gridCol>
                <a:gridCol w="3519167">
                  <a:extLst>
                    <a:ext uri="{9D8B030D-6E8A-4147-A177-3AD203B41FA5}">
                      <a16:colId xmlns:a16="http://schemas.microsoft.com/office/drawing/2014/main" val="1537573381"/>
                    </a:ext>
                  </a:extLst>
                </a:gridCol>
              </a:tblGrid>
              <a:tr h="470867">
                <a:tc>
                  <a:txBody>
                    <a:bodyPr/>
                    <a:lstStyle/>
                    <a:p>
                      <a:pPr algn="ctr" fontAlgn="ctr">
                        <a:spcBef>
                          <a:spcPts val="0"/>
                        </a:spcBef>
                        <a:spcAft>
                          <a:spcPts val="0"/>
                        </a:spcAft>
                      </a:pPr>
                      <a:r>
                        <a:rPr lang="en-US" sz="1200" b="1" i="0" u="none" strike="noStrike" dirty="0">
                          <a:effectLst/>
                          <a:latin typeface="Arial" panose="020B0604020202020204" pitchFamily="34" charset="0"/>
                        </a:rPr>
                        <a:t>#</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S/4HANA DB Size </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 or 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Estimated monthly Azure cost (USD)</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19516210"/>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192GB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 </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$5,568.48</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95428014"/>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2</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256GB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$5,746.62</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68588828"/>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512GB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$7,630.41</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19084414"/>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4</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$9,631.73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2083746"/>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5</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1.75TB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$11,551.01</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51022634"/>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6</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$12,051.57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8230047"/>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3TB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$17,971.85</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15114699"/>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8</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4TB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$20,978.26</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23069892"/>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9</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6TB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Cost Conscious</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$29,892.95</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616883776"/>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10</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192GB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$10,131.37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275289225"/>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11</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256GB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$10,266.94</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09063035"/>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12</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512GB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$12,588.07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69911402"/>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$15,739.16</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46676766"/>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14</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1.75TB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$22,267.93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22885244"/>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15</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2TB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dirty="0">
                          <a:effectLst/>
                          <a:latin typeface="Arial" panose="020B0604020202020204" pitchFamily="34" charset="0"/>
                        </a:rPr>
                        <a:t>$24,006.33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2203827"/>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16</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3TB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indent="0" algn="ctr" rtl="0" eaLnBrk="1" fontAlgn="auto" latinLnBrk="0" hangingPunct="1">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$36,150.50</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7574900"/>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17</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4TB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$41,375.19</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845048713"/>
                  </a:ext>
                </a:extLst>
              </a:tr>
              <a:tr h="258816">
                <a:tc>
                  <a:txBody>
                    <a:bodyPr/>
                    <a:lstStyle/>
                    <a:p>
                      <a:pPr algn="ctr" fontAlgn="ctr">
                        <a:spcBef>
                          <a:spcPts val="0"/>
                        </a:spcBef>
                        <a:spcAft>
                          <a:spcPts val="0"/>
                        </a:spcAft>
                      </a:pPr>
                      <a:r>
                        <a:rPr lang="en-US" sz="1200" b="1" i="0" u="none" strike="noStrike" dirty="0">
                          <a:effectLst/>
                          <a:latin typeface="Arial" panose="020B0604020202020204" pitchFamily="34" charset="0"/>
                        </a:rPr>
                        <a:t>18</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6TB</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kern="1200" spc="0" baseline="0" dirty="0">
                          <a:ln>
                            <a:noFill/>
                          </a:ln>
                          <a:effectLst/>
                          <a:latin typeface="Arial" panose="020B0604020202020204" pitchFamily="34" charset="0"/>
                        </a:rPr>
                        <a:t>HA/DR</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fontAlgn="ctr">
                        <a:spcBef>
                          <a:spcPts val="0"/>
                        </a:spcBef>
                        <a:spcAft>
                          <a:spcPts val="0"/>
                        </a:spcAft>
                      </a:pPr>
                      <a:r>
                        <a:rPr lang="en-US" sz="1200" b="1" i="0" u="none" strike="noStrike" dirty="0">
                          <a:effectLst/>
                          <a:latin typeface="Arial" panose="020B0604020202020204" pitchFamily="34" charset="0"/>
                        </a:rPr>
                        <a:t>$58,892.93</a:t>
                      </a:r>
                      <a:endParaRPr lang="en-US" sz="1300" b="0" i="0" u="none" strike="noStrike" dirty="0">
                        <a:effectLst/>
                        <a:latin typeface="Arial" panose="020B0604020202020204" pitchFamily="34" charset="0"/>
                      </a:endParaRPr>
                    </a:p>
                  </a:txBody>
                  <a:tcPr marL="7002" marR="7002" marT="20166" marB="20166"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99113843"/>
                  </a:ext>
                </a:extLst>
              </a:tr>
            </a:tbl>
          </a:graphicData>
        </a:graphic>
      </p:graphicFrame>
    </p:spTree>
    <p:extLst>
      <p:ext uri="{BB962C8B-B14F-4D97-AF65-F5344CB8AC3E}">
        <p14:creationId xmlns:p14="http://schemas.microsoft.com/office/powerpoint/2010/main" val="402609596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201D9-918F-4540-A791-B323B8F621F9}"/>
              </a:ext>
            </a:extLst>
          </p:cNvPr>
          <p:cNvSpPr>
            <a:spLocks noGrp="1"/>
          </p:cNvSpPr>
          <p:nvPr>
            <p:ph type="title" idx="4294967295"/>
          </p:nvPr>
        </p:nvSpPr>
        <p:spPr>
          <a:xfrm>
            <a:off x="536575" y="288925"/>
            <a:ext cx="11655425" cy="900113"/>
          </a:xfrm>
        </p:spPr>
        <p:txBody>
          <a:bodyPr>
            <a:normAutofit/>
          </a:bodyPr>
          <a:lstStyle/>
          <a:p>
            <a:r>
              <a:rPr lang="en-US" sz="4800" dirty="0"/>
              <a:t>Azure VM Pricing Tips</a:t>
            </a:r>
          </a:p>
        </p:txBody>
      </p:sp>
      <p:pic>
        <p:nvPicPr>
          <p:cNvPr id="3" name="Picture 2" descr="A diagram that shows 6 tips for pricing virtual machines in Azure.">
            <a:extLst>
              <a:ext uri="{FF2B5EF4-FFF2-40B4-BE49-F238E27FC236}">
                <a16:creationId xmlns:a16="http://schemas.microsoft.com/office/drawing/2014/main" id="{189F0D78-33FB-4783-ABE4-8E1335336DBB}"/>
              </a:ext>
            </a:extLst>
          </p:cNvPr>
          <p:cNvPicPr>
            <a:picLocks noChangeAspect="1"/>
          </p:cNvPicPr>
          <p:nvPr/>
        </p:nvPicPr>
        <p:blipFill>
          <a:blip r:embed="rId3"/>
          <a:stretch>
            <a:fillRect/>
          </a:stretch>
        </p:blipFill>
        <p:spPr>
          <a:xfrm>
            <a:off x="913148" y="1865316"/>
            <a:ext cx="9353943" cy="3972776"/>
          </a:xfrm>
          <a:prstGeom prst="rect">
            <a:avLst/>
          </a:prstGeom>
        </p:spPr>
      </p:pic>
    </p:spTree>
    <p:extLst>
      <p:ext uri="{BB962C8B-B14F-4D97-AF65-F5344CB8AC3E}">
        <p14:creationId xmlns:p14="http://schemas.microsoft.com/office/powerpoint/2010/main" val="1741561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4">
            <a:extLst>
              <a:ext uri="{FF2B5EF4-FFF2-40B4-BE49-F238E27FC236}">
                <a16:creationId xmlns:a16="http://schemas.microsoft.com/office/drawing/2014/main" id="{3B3B4C61-075B-4F90-BF04-A9783377E6DC}"/>
              </a:ext>
            </a:extLst>
          </p:cNvPr>
          <p:cNvSpPr>
            <a:spLocks noGrp="1"/>
          </p:cNvSpPr>
          <p:nvPr>
            <p:ph type="title"/>
          </p:nvPr>
        </p:nvSpPr>
        <p:spPr>
          <a:xfrm>
            <a:off x="21954" y="153914"/>
            <a:ext cx="12233545" cy="481085"/>
          </a:xfrm>
        </p:spPr>
        <p:txBody>
          <a:bodyPr>
            <a:noAutofit/>
          </a:bodyPr>
          <a:lstStyle/>
          <a:p>
            <a:pPr algn="ctr"/>
            <a:r>
              <a:rPr lang="en-US" sz="4000" dirty="0">
                <a:solidFill>
                  <a:schemeClr val="bg1"/>
                </a:solidFill>
              </a:rPr>
              <a:t>Automated HANA deployment with Terraform and Ansible</a:t>
            </a:r>
            <a:br>
              <a:rPr lang="en-US" sz="4000" dirty="0">
                <a:solidFill>
                  <a:schemeClr val="bg1"/>
                </a:solidFill>
              </a:rPr>
            </a:br>
            <a:r>
              <a:rPr lang="en-US" sz="3200" dirty="0">
                <a:solidFill>
                  <a:schemeClr val="bg1"/>
                </a:solidFill>
              </a:rPr>
              <a:t>Step-by-step Hands-on Lab guidance can be found on </a:t>
            </a:r>
            <a:r>
              <a:rPr lang="en-US" sz="3200" dirty="0">
                <a:solidFill>
                  <a:schemeClr val="bg1"/>
                </a:solidFill>
                <a:hlinkClick r:id="rId3"/>
              </a:rPr>
              <a:t>GitHub</a:t>
            </a:r>
            <a:endParaRPr lang="en-US" sz="4000" dirty="0">
              <a:solidFill>
                <a:schemeClr val="bg1"/>
              </a:solidFill>
            </a:endParaRPr>
          </a:p>
        </p:txBody>
      </p:sp>
      <p:pic>
        <p:nvPicPr>
          <p:cNvPr id="2" name="Picture 2" descr="Solution architecture to setup SAP HANA on Azure consisting of a highly-available HANA instance.">
            <a:extLst>
              <a:ext uri="{FF2B5EF4-FFF2-40B4-BE49-F238E27FC236}">
                <a16:creationId xmlns:a16="http://schemas.microsoft.com/office/drawing/2014/main" id="{7B3B47C7-505A-4308-8605-35E3FA4B6B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3862" y="1494392"/>
            <a:ext cx="5882127" cy="5048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40430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a:lnSpc>
                <a:spcPct val="90000"/>
              </a:lnSpc>
              <a:spcAft>
                <a:spcPts val="600"/>
              </a:spcAft>
            </a:pPr>
            <a:r>
              <a:rPr lang="en-US" sz="3600" dirty="0">
                <a:latin typeface="+mj-lt"/>
              </a:rPr>
              <a:t>Outcome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Analyze your customer needs.</a:t>
            </a:r>
          </a:p>
          <a:p>
            <a:pPr>
              <a:lnSpc>
                <a:spcPct val="90000"/>
              </a:lnSpc>
              <a:spcAft>
                <a:spcPts val="600"/>
              </a:spcAft>
            </a:pPr>
            <a:endParaRPr lang="en-US" sz="2400" dirty="0"/>
          </a:p>
          <a:p>
            <a:pPr>
              <a:lnSpc>
                <a:spcPct val="90000"/>
              </a:lnSpc>
              <a:spcAft>
                <a:spcPts val="600"/>
              </a:spcAft>
            </a:pPr>
            <a:r>
              <a:rPr lang="en-US" sz="3600" dirty="0">
                <a:latin typeface="+mj-lt"/>
              </a:rPr>
              <a:t>Timeframe</a:t>
            </a:r>
          </a:p>
          <a:p>
            <a:pPr>
              <a:lnSpc>
                <a:spcPct val="90000"/>
              </a:lnSpc>
              <a:spcAft>
                <a:spcPts val="600"/>
              </a:spcAft>
            </a:pPr>
            <a:r>
              <a:rPr lang="en-US" sz="2400" dirty="0">
                <a:latin typeface="Segoe UI Semilight" panose="020B0402040204020203" pitchFamily="34" charset="0"/>
                <a:cs typeface="Segoe UI Semilight" panose="020B0402040204020203" pitchFamily="34" charset="0"/>
              </a:rPr>
              <a:t>10 minutes</a:t>
            </a:r>
          </a:p>
        </p:txBody>
      </p:sp>
    </p:spTree>
    <p:extLst>
      <p:ext uri="{BB962C8B-B14F-4D97-AF65-F5344CB8AC3E}">
        <p14:creationId xmlns:p14="http://schemas.microsoft.com/office/powerpoint/2010/main" val="20712892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239758"/>
          </a:xfrm>
        </p:spPr>
        <p:txBody>
          <a:bodyPr>
            <a:normAutofit/>
          </a:bodyPr>
          <a:lstStyle/>
          <a:p>
            <a:pPr marL="0" indent="0">
              <a:buNone/>
            </a:pPr>
            <a:r>
              <a:rPr lang="en-US" sz="3600" dirty="0"/>
              <a:t>Is the proposed solution fully certified by SAP? </a:t>
            </a:r>
            <a:endParaRPr lang="en-US" sz="3600" dirty="0">
              <a:solidFill>
                <a:schemeClr val="tx1"/>
              </a:solidFill>
              <a:cs typeface="Segoe UI Semilight" panose="020B0402040204020203" pitchFamily="34" charset="0"/>
            </a:endParaRPr>
          </a:p>
          <a:p>
            <a:pPr marL="0" indent="0">
              <a:spcAft>
                <a:spcPts val="882"/>
              </a:spcAft>
              <a:buNone/>
            </a:pPr>
            <a:endParaRPr lang="en-US" sz="1800" dirty="0">
              <a:solidFill>
                <a:schemeClr val="tx1"/>
              </a:solidFill>
            </a:endParaRPr>
          </a:p>
          <a:p>
            <a:pPr marL="0" indent="0">
              <a:buNone/>
            </a:pPr>
            <a:r>
              <a:rPr lang="en-US" sz="2800" dirty="0">
                <a:solidFill>
                  <a:schemeClr val="tx1"/>
                </a:solidFill>
                <a:latin typeface="+mn-lt"/>
              </a:rPr>
              <a:t>Each of the T-Shirt pricing options represents a fully SAP-certified configuration. For more information, refer to </a:t>
            </a:r>
            <a:r>
              <a:rPr lang="en-US" sz="2800" u="sng" dirty="0">
                <a:solidFill>
                  <a:schemeClr val="tx1"/>
                </a:solidFill>
                <a:latin typeface="+mn-lt"/>
              </a:rPr>
              <a:t>https://docs.microsoft.com/en-us/azure/virtual-machines/workloads/sap/hana-available-skus</a:t>
            </a:r>
            <a:endParaRPr lang="en-US" sz="2800" dirty="0">
              <a:solidFill>
                <a:schemeClr val="tx1"/>
              </a:solidFill>
              <a:latin typeface="+mn-lt"/>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#1</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70763" y="1034429"/>
            <a:ext cx="11899317" cy="5689928"/>
          </a:xfrm>
        </p:spPr>
        <p:txBody>
          <a:bodyPr>
            <a:normAutofit lnSpcReduction="10000"/>
          </a:bodyPr>
          <a:lstStyle/>
          <a:p>
            <a:pPr marL="0" indent="0">
              <a:buNone/>
            </a:pPr>
            <a:r>
              <a:rPr lang="en-US" sz="3600" dirty="0"/>
              <a:t>Does the proposal meet Contoso business continuity requirements? What if there's outage on VM or storage? How can we restore from backup? How can we failover the landscape in case of an outage? </a:t>
            </a:r>
            <a:endParaRPr lang="en-US" sz="3600" dirty="0">
              <a:solidFill>
                <a:schemeClr val="tx1"/>
              </a:solidFill>
              <a:latin typeface="Segoe UI Semilight" panose="020B0402040204020203" pitchFamily="34" charset="0"/>
              <a:cs typeface="Segoe UI Semilight" panose="020B0402040204020203" pitchFamily="34" charset="0"/>
            </a:endParaRPr>
          </a:p>
          <a:p>
            <a:pPr marL="0" indent="0">
              <a:buNone/>
            </a:pPr>
            <a:endParaRPr lang="en-US" sz="1050" dirty="0">
              <a:solidFill>
                <a:schemeClr val="tx1"/>
              </a:solidFill>
              <a:latin typeface="+mn-lt"/>
            </a:endParaRPr>
          </a:p>
          <a:p>
            <a:pPr marL="0" indent="0">
              <a:buNone/>
            </a:pPr>
            <a:r>
              <a:rPr lang="en-US" sz="2800" dirty="0">
                <a:solidFill>
                  <a:schemeClr val="tx1"/>
                </a:solidFill>
                <a:latin typeface="+mn-lt"/>
              </a:rPr>
              <a:t>Both proposed options facilitate HA and, depending on the scope, an accidental outage affecting either the entire Azure region (option 1) or an individual Azure datacenter (corresponding to the Availability Zone hosting the production environment). With option 1, the failover between regions is manual because there is a potential for data loss due to asynchronous replication of HANA between the production and disaster recovery site. Such failover can be streamlined by leveraging Azure Site Recovery. With option 2, this failover can be automated since HANA replication is synchronous.</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9151937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#2</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2169563" cy="4696234"/>
          </a:xfrm>
        </p:spPr>
        <p:txBody>
          <a:bodyPr>
            <a:normAutofit/>
          </a:bodyPr>
          <a:lstStyle/>
          <a:p>
            <a:pPr marL="0" indent="0">
              <a:buNone/>
            </a:pPr>
            <a:r>
              <a:rPr lang="en-US" sz="3600" dirty="0"/>
              <a:t>There're legacy on-prem systems that need to interact with S/4HANA in cloud. How can we minimize performance impact in cross-premises scenarios?</a:t>
            </a:r>
            <a:endParaRPr lang="en-US" sz="3600" dirty="0">
              <a:solidFill>
                <a:schemeClr val="tx1"/>
              </a:solidFill>
              <a:latin typeface="Segoe UI Semilight" panose="020B0402040204020203" pitchFamily="34" charset="0"/>
              <a:cs typeface="Segoe UI Semilight" panose="020B0402040204020203" pitchFamily="34" charset="0"/>
            </a:endParaRPr>
          </a:p>
          <a:p>
            <a:pPr marL="0" indent="0">
              <a:buNone/>
            </a:pPr>
            <a:r>
              <a:rPr lang="en-US" sz="2800" dirty="0">
                <a:solidFill>
                  <a:schemeClr val="tx1"/>
                </a:solidFill>
                <a:latin typeface="+mn-lt"/>
              </a:rPr>
              <a:t>ExpressRoute provides secure, high-bandwidth, low-latency connectivity between Azure and on-premises datacenters. ExpressRoute provides more predictable performance, with higher bandwidth and lower latency than VPN connections. ExpressRoute offers per-circuit throughput of up to 10 gigabits per second (Gbps), with the per-gateway throughput of up to 9000 megabits per second (Mbps). These capabilities make ExpressRoute the preferred choice for enterprise and mission-critical workloads.</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9963269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#3</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marL="0" indent="0">
              <a:buNone/>
            </a:pPr>
            <a:r>
              <a:rPr lang="en-US" sz="3600" dirty="0"/>
              <a:t>Can we change the size of the environment if sizing requirements change in future? </a:t>
            </a:r>
            <a:endParaRPr lang="en-US" sz="3600" dirty="0">
              <a:solidFill>
                <a:schemeClr val="tx1"/>
              </a:solidFill>
              <a:cs typeface="Segoe UI Semilight" panose="020B0402040204020203" pitchFamily="34" charset="0"/>
            </a:endParaRPr>
          </a:p>
          <a:p>
            <a:pPr marL="0" indent="0">
              <a:spcAft>
                <a:spcPts val="882"/>
              </a:spcAft>
              <a:buNone/>
            </a:pPr>
            <a:endParaRPr lang="en-US" sz="500" dirty="0">
              <a:solidFill>
                <a:schemeClr val="tx1"/>
              </a:solidFill>
            </a:endParaRPr>
          </a:p>
          <a:p>
            <a:pPr marL="0" indent="0">
              <a:buNone/>
            </a:pPr>
            <a:r>
              <a:rPr lang="en-US" sz="2800" dirty="0">
                <a:solidFill>
                  <a:schemeClr val="tx1"/>
                </a:solidFill>
                <a:latin typeface="+mn-lt"/>
              </a:rPr>
              <a:t>Azure VMs can be resized on demand (changing a VM size requires a reboot). If a non-production Azure VM is not being used frequently, you can resize it down to a smaller size to reduce your monthly costs. If an Azure VM is reaching its performance limits, it can be resized to a larger size to increase its capacity.</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10351550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8" name="Title 1"/>
          <p:cNvSpPr>
            <a:spLocks noGrp="1"/>
          </p:cNvSpPr>
          <p:nvPr>
            <p:ph type="title"/>
          </p:nvPr>
        </p:nvSpPr>
        <p:spPr>
          <a:xfrm>
            <a:off x="202259" y="272062"/>
            <a:ext cx="11494682" cy="896518"/>
          </a:xfrm>
        </p:spPr>
        <p:txBody>
          <a:bodyPr/>
          <a:lstStyle/>
          <a:p>
            <a:r>
              <a:rPr lang="en-US" sz="4400" dirty="0">
                <a:solidFill>
                  <a:schemeClr val="bg1"/>
                </a:solidFill>
              </a:rPr>
              <a:t>Process to optimize SAP landscape</a:t>
            </a:r>
          </a:p>
        </p:txBody>
      </p:sp>
      <p:pic>
        <p:nvPicPr>
          <p:cNvPr id="2" name="Picture 1" descr="Process cycle&#10;&#10;A process cycle is: Monitor, Re-size, Adjust, and back to Monito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2744" y="1366806"/>
            <a:ext cx="7267062" cy="5114987"/>
          </a:xfrm>
          <a:prstGeom prst="rect">
            <a:avLst/>
          </a:prstGeom>
        </p:spPr>
      </p:pic>
    </p:spTree>
    <p:extLst>
      <p:ext uri="{BB962C8B-B14F-4D97-AF65-F5344CB8AC3E}">
        <p14:creationId xmlns:p14="http://schemas.microsoft.com/office/powerpoint/2010/main" val="4028471706"/>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#4</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marL="0" indent="0">
              <a:buNone/>
            </a:pPr>
            <a:r>
              <a:rPr lang="en-US" sz="3600" dirty="0"/>
              <a:t>Is there anything not included in the results of Azure Pricing Calculator? </a:t>
            </a:r>
            <a:endParaRPr lang="en-US" sz="3600" dirty="0">
              <a:solidFill>
                <a:schemeClr val="tx1"/>
              </a:solidFill>
              <a:cs typeface="Segoe UI Semilight" panose="020B0402040204020203" pitchFamily="34" charset="0"/>
            </a:endParaRPr>
          </a:p>
          <a:p>
            <a:pPr marL="0" indent="0">
              <a:spcAft>
                <a:spcPts val="882"/>
              </a:spcAft>
              <a:buNone/>
            </a:pPr>
            <a:endParaRPr lang="en-US" sz="500" dirty="0">
              <a:solidFill>
                <a:schemeClr val="tx1"/>
              </a:solidFill>
            </a:endParaRPr>
          </a:p>
          <a:p>
            <a:pPr marL="0" indent="0">
              <a:buNone/>
            </a:pPr>
            <a:r>
              <a:rPr lang="en-US" sz="2800" dirty="0">
                <a:solidFill>
                  <a:schemeClr val="tx1"/>
                </a:solidFill>
                <a:latin typeface="+mn-lt"/>
              </a:rPr>
              <a:t>The T-Shirt pricing does not include SAP software licensing, cost of monitoring/logging, as well as Windows Server licensing costs (the pricing assumes that Contoso will be able to leverage Azure Hybrid Use Benefit)</a:t>
            </a: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36880621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 #5</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marL="0" indent="0">
              <a:buNone/>
            </a:pPr>
            <a:r>
              <a:rPr lang="en-US" sz="3600" dirty="0"/>
              <a:t>CFO is asking for cost saving even further. What can we do to optimize the cost? What are our options? </a:t>
            </a:r>
            <a:endParaRPr lang="en-US" sz="3600" dirty="0">
              <a:solidFill>
                <a:schemeClr val="tx1"/>
              </a:solidFill>
              <a:cs typeface="Segoe UI Semilight" panose="020B0402040204020203" pitchFamily="34" charset="0"/>
            </a:endParaRPr>
          </a:p>
          <a:p>
            <a:pPr marL="0" indent="0">
              <a:spcAft>
                <a:spcPts val="882"/>
              </a:spcAft>
              <a:buNone/>
            </a:pPr>
            <a:endParaRPr lang="en-US" sz="500" dirty="0">
              <a:solidFill>
                <a:schemeClr val="tx1"/>
              </a:solidFill>
            </a:endParaRPr>
          </a:p>
          <a:p>
            <a:r>
              <a:rPr lang="en-US" sz="2800" dirty="0">
                <a:solidFill>
                  <a:schemeClr val="tx1"/>
                </a:solidFill>
                <a:latin typeface="+mn-lt"/>
              </a:rPr>
              <a:t>Estimate VM uptime and use Reserved Instances if uptime is larger than 30%</a:t>
            </a:r>
          </a:p>
          <a:p>
            <a:r>
              <a:rPr lang="en-US" sz="2800" dirty="0">
                <a:solidFill>
                  <a:schemeClr val="tx1"/>
                </a:solidFill>
                <a:latin typeface="+mn-lt"/>
              </a:rPr>
              <a:t>Review T-Shirt pricing model</a:t>
            </a:r>
          </a:p>
          <a:p>
            <a:r>
              <a:rPr lang="en-US" sz="2800" dirty="0">
                <a:solidFill>
                  <a:schemeClr val="tx1"/>
                </a:solidFill>
                <a:latin typeface="+mn-lt"/>
              </a:rPr>
              <a:t>When using Windows Server, take advantage of the Azure Hybrid Use Benefits (AHUB)</a:t>
            </a:r>
          </a:p>
          <a:p>
            <a:r>
              <a:rPr lang="en-US" sz="2800" dirty="0">
                <a:solidFill>
                  <a:schemeClr val="tx1"/>
                </a:solidFill>
                <a:latin typeface="+mn-lt"/>
              </a:rPr>
              <a:t>Schedule stopping and deallocating of non-production virtual machines during their idle times</a:t>
            </a:r>
          </a:p>
          <a:p>
            <a:endParaRPr lang="en-US" sz="2800" dirty="0">
              <a:solidFill>
                <a:schemeClr val="tx1"/>
              </a:solidFill>
              <a:latin typeface="+mn-lt"/>
            </a:endParaRPr>
          </a:p>
          <a:p>
            <a:pPr marL="0" indent="0">
              <a:buNone/>
            </a:pPr>
            <a:endParaRPr lang="en-US" sz="1800" dirty="0">
              <a:solidFill>
                <a:schemeClr val="tx1"/>
              </a:solidFill>
            </a:endParaRP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9701811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456463"/>
            <a:ext cx="11653523" cy="4550441"/>
          </a:xfrm>
        </p:spPr>
        <p:txBody>
          <a:bodyPr>
            <a:normAutofit/>
          </a:bodyPr>
          <a:lstStyle/>
          <a:p>
            <a:pPr marL="0" indent="0">
              <a:buNone/>
            </a:pPr>
            <a:r>
              <a:rPr lang="en-US" sz="3600" i="1" dirty="0">
                <a:solidFill>
                  <a:schemeClr val="tx1"/>
                </a:solidFill>
              </a:rPr>
              <a:t>“Azure has provided high availability and disaster recovery capabilities for our production environment at a very reasonable price.”</a:t>
            </a:r>
          </a:p>
          <a:p>
            <a:endParaRPr lang="en-US" sz="3600" dirty="0">
              <a:solidFill>
                <a:schemeClr val="tx1"/>
              </a:solidFill>
            </a:endParaRPr>
          </a:p>
          <a:p>
            <a:pPr marL="0" indent="0" algn="r">
              <a:buNone/>
            </a:pPr>
            <a:r>
              <a:rPr lang="en-US" sz="2800" dirty="0">
                <a:solidFill>
                  <a:schemeClr val="tx1"/>
                </a:solidFill>
              </a:rPr>
              <a:t>				Andrew Cross, CIO, A. Datum Group </a:t>
            </a:r>
          </a:p>
          <a:p>
            <a:pPr marL="0" indent="0">
              <a:spcAft>
                <a:spcPts val="882"/>
              </a:spcAft>
              <a:buNone/>
            </a:pPr>
            <a:endParaRPr lang="en-US" sz="1800" dirty="0">
              <a:solidFill>
                <a:schemeClr val="tx1"/>
              </a:solidFill>
            </a:endParaRP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202259" y="272062"/>
            <a:ext cx="11494682" cy="896518"/>
          </a:xfrm>
        </p:spPr>
        <p:txBody>
          <a:bodyPr/>
          <a:lstStyle/>
          <a:p>
            <a:r>
              <a:rPr lang="en-US" sz="4400" dirty="0">
                <a:solidFill>
                  <a:schemeClr val="bg1"/>
                </a:solidFill>
              </a:rPr>
              <a:t>Resources</a:t>
            </a:r>
          </a:p>
        </p:txBody>
      </p:sp>
      <p:sp>
        <p:nvSpPr>
          <p:cNvPr id="6" name="Rectangle 5">
            <a:extLst>
              <a:ext uri="{FF2B5EF4-FFF2-40B4-BE49-F238E27FC236}">
                <a16:creationId xmlns:a16="http://schemas.microsoft.com/office/drawing/2014/main" id="{634EE4E8-9995-442C-BD2D-8EF73FE05449}"/>
              </a:ext>
            </a:extLst>
          </p:cNvPr>
          <p:cNvSpPr/>
          <p:nvPr/>
        </p:nvSpPr>
        <p:spPr>
          <a:xfrm>
            <a:off x="268935" y="1187630"/>
            <a:ext cx="5941366" cy="5016758"/>
          </a:xfrm>
          <a:prstGeom prst="rect">
            <a:avLst/>
          </a:prstGeom>
        </p:spPr>
        <p:txBody>
          <a:bodyPr wrap="square">
            <a:spAutoFit/>
          </a:bodyPr>
          <a:lstStyle/>
          <a:p>
            <a:r>
              <a:rPr lang="en-US" sz="2000" dirty="0">
                <a:solidFill>
                  <a:srgbClr val="FFFFFF"/>
                </a:solidFill>
                <a:latin typeface="Segoe UI Semilight" panose="020B0402040204020203" pitchFamily="34" charset="0"/>
                <a:cs typeface="Segoe UI Semilight" panose="020B0402040204020203" pitchFamily="34" charset="0"/>
              </a:rPr>
              <a:t>High availability of SAP HANA on Azure VMs on SUSE Linux Enterprise Server</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https://docs.microsoft.com/en-us/azure/virtual-machines/workloads/sap/sap-hana-high-availability/</a:t>
            </a:r>
            <a:r>
              <a:rPr lang="en-US" sz="2000" dirty="0">
                <a:solidFill>
                  <a:srgbClr val="FFFFFF"/>
                </a:solidFill>
                <a:latin typeface="Segoe UI Semilight" panose="020B0402040204020203" pitchFamily="34" charset="0"/>
                <a:cs typeface="Segoe UI Semilight" panose="020B0402040204020203" pitchFamily="34" charset="0"/>
              </a:rPr>
              <a:t> </a:t>
            </a:r>
          </a:p>
          <a:p>
            <a:r>
              <a:rPr lang="en-US" sz="2000" dirty="0">
                <a:solidFill>
                  <a:srgbClr val="FFFFFF"/>
                </a:solidFill>
                <a:latin typeface="Segoe UI Semilight" panose="020B0402040204020203" pitchFamily="34" charset="0"/>
                <a:cs typeface="Segoe UI Semilight" panose="020B0402040204020203" pitchFamily="34" charset="0"/>
              </a:rPr>
              <a:t>High availability for SAP NetWeaver on Azure VMs on SUSE Linux Enterprise Server with Azure NetApp Files for SAP applications</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https://docs.microsoft.com/en-us/azure/virtual-machines/workloads/sap/high-availability-guide-suse</a:t>
            </a:r>
          </a:p>
          <a:p>
            <a:r>
              <a:rPr lang="en-US" sz="2000" dirty="0">
                <a:solidFill>
                  <a:srgbClr val="FFFFFF"/>
                </a:solidFill>
                <a:latin typeface="Segoe UI Semilight" panose="020B0402040204020203" pitchFamily="34" charset="0"/>
                <a:cs typeface="Segoe UI Semilight" panose="020B0402040204020203" pitchFamily="34" charset="0"/>
              </a:rPr>
              <a:t>SAP HANA high availability for Azure virtual machines</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https://docs.microsoft.com/en-us/azure/virtual-machines/workloads/sap/sap-hana-availability-overview</a:t>
            </a:r>
          </a:p>
          <a:p>
            <a:endParaRPr lang="en-US" sz="2000" dirty="0">
              <a:solidFill>
                <a:srgbClr val="FFFFFF"/>
              </a:solidFill>
              <a:latin typeface="Segoe UI Semilight" panose="020B0402040204020203" pitchFamily="34" charset="0"/>
              <a:cs typeface="Segoe UI Semilight" panose="020B0402040204020203" pitchFamily="34" charset="0"/>
            </a:endParaRPr>
          </a:p>
        </p:txBody>
      </p:sp>
      <p:sp>
        <p:nvSpPr>
          <p:cNvPr id="13" name="Rectangle 12">
            <a:extLst>
              <a:ext uri="{FF2B5EF4-FFF2-40B4-BE49-F238E27FC236}">
                <a16:creationId xmlns:a16="http://schemas.microsoft.com/office/drawing/2014/main" id="{9F38420F-B542-4050-A41E-8C1398DA218B}"/>
              </a:ext>
            </a:extLst>
          </p:cNvPr>
          <p:cNvSpPr/>
          <p:nvPr/>
        </p:nvSpPr>
        <p:spPr>
          <a:xfrm>
            <a:off x="6096000" y="1187630"/>
            <a:ext cx="5941366" cy="4708981"/>
          </a:xfrm>
          <a:prstGeom prst="rect">
            <a:avLst/>
          </a:prstGeom>
        </p:spPr>
        <p:txBody>
          <a:bodyPr wrap="square">
            <a:spAutoFit/>
          </a:bodyPr>
          <a:lstStyle/>
          <a:p>
            <a:r>
              <a:rPr lang="en-US" sz="2000" dirty="0">
                <a:solidFill>
                  <a:srgbClr val="FFFFFF"/>
                </a:solidFill>
                <a:latin typeface="Segoe UI Semilight" panose="020B0402040204020203" pitchFamily="34" charset="0"/>
                <a:cs typeface="Segoe UI Semilight" panose="020B0402040204020203" pitchFamily="34" charset="0"/>
              </a:rPr>
              <a:t>SAP HANA availability within one Azure region</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https://docs.microsoft.com/en-us/azure/virtual-machines/workloads/sap/sap-hana-availability-one-region</a:t>
            </a:r>
          </a:p>
          <a:p>
            <a:r>
              <a:rPr lang="en-US" sz="2000" dirty="0">
                <a:solidFill>
                  <a:srgbClr val="FFFFFF"/>
                </a:solidFill>
                <a:latin typeface="Segoe UI Semilight" panose="020B0402040204020203" pitchFamily="34" charset="0"/>
                <a:cs typeface="Segoe UI Semilight" panose="020B0402040204020203" pitchFamily="34" charset="0"/>
              </a:rPr>
              <a:t>SAP HANA availability across Azure regions</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https://docs.microsoft.com/en-us/azure/virtual-machines/workloads/sap/sap-hana-availability-across-regions</a:t>
            </a:r>
          </a:p>
          <a:p>
            <a:r>
              <a:rPr lang="en-US" sz="2000" dirty="0">
                <a:solidFill>
                  <a:srgbClr val="FFFFFF"/>
                </a:solidFill>
                <a:latin typeface="Segoe UI Semilight" panose="020B0402040204020203" pitchFamily="34" charset="0"/>
                <a:cs typeface="Segoe UI Semilight" panose="020B0402040204020203" pitchFamily="34" charset="0"/>
              </a:rPr>
              <a:t>SAP workload configurations with Azure Availability Zones</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https://docs.microsoft.com/en-us/azure/virtual-machines/workloads/sap/sap-ha-availability-zones</a:t>
            </a:r>
          </a:p>
          <a:p>
            <a:r>
              <a:rPr lang="en-US" sz="2000" dirty="0">
                <a:solidFill>
                  <a:srgbClr val="FFFFFF"/>
                </a:solidFill>
                <a:latin typeface="Segoe UI Semilight" panose="020B0402040204020203" pitchFamily="34" charset="0"/>
                <a:cs typeface="Segoe UI Semilight" panose="020B0402040204020203" pitchFamily="34" charset="0"/>
              </a:rPr>
              <a:t>Automated SAP Deployments in Azure Cloud</a:t>
            </a:r>
            <a:br>
              <a:rPr lang="en-US" sz="2000" dirty="0">
                <a:solidFill>
                  <a:srgbClr val="FFFFFF"/>
                </a:solidFill>
                <a:latin typeface="Segoe UI Semilight" panose="020B0402040204020203" pitchFamily="34" charset="0"/>
                <a:cs typeface="Segoe UI Semilight" panose="020B0402040204020203" pitchFamily="34" charset="0"/>
              </a:rPr>
            </a:br>
            <a:r>
              <a:rPr lang="en-US" sz="2000" u="sng" dirty="0">
                <a:solidFill>
                  <a:srgbClr val="FFFFFF"/>
                </a:solidFill>
                <a:latin typeface="Segoe UI Semilight" panose="020B0402040204020203" pitchFamily="34" charset="0"/>
                <a:cs typeface="Segoe UI Semilight" panose="020B0402040204020203" pitchFamily="34" charset="0"/>
              </a:rPr>
              <a:t>https://github.com/Azure/sap-hana</a:t>
            </a:r>
          </a:p>
          <a:p>
            <a:endParaRPr lang="en-US" sz="2000" dirty="0">
              <a:solidFill>
                <a:srgbClr val="FFFFFF"/>
              </a:solidFill>
              <a:latin typeface="Segoe UI Semilight" panose="020B0402040204020203" pitchFamily="34" charset="0"/>
              <a:cs typeface="Segoe UI Semilight" panose="020B0402040204020203" pitchFamily="34" charset="0"/>
            </a:endParaRPr>
          </a:p>
        </p:txBody>
      </p:sp>
    </p:spTree>
    <p:extLst>
      <p:ext uri="{BB962C8B-B14F-4D97-AF65-F5344CB8AC3E}">
        <p14:creationId xmlns:p14="http://schemas.microsoft.com/office/powerpoint/2010/main" val="179451442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5C247F3-B4A4-412A-AC8A-316401F90E93}"/>
              </a:ext>
            </a:extLst>
          </p:cNvPr>
          <p:cNvSpPr>
            <a:spLocks noGrp="1"/>
          </p:cNvSpPr>
          <p:nvPr>
            <p:ph type="title"/>
          </p:nvPr>
        </p:nvSpPr>
        <p:spPr/>
        <p:txBody>
          <a:bodyPr/>
          <a:lstStyle/>
          <a:p>
            <a:pPr algn="ctr"/>
            <a:r>
              <a:rPr lang="en-US" sz="3600" spc="0" dirty="0">
                <a:ln>
                  <a:noFill/>
                </a:ln>
                <a:solidFill>
                  <a:srgbClr val="FFFFFF"/>
                </a:solidFill>
                <a:latin typeface="Segoe UI Light" panose="020B0502040204020203" pitchFamily="34" charset="0"/>
                <a:cs typeface="Segoe UI Light" panose="020B0502040204020203" pitchFamily="34" charset="0"/>
              </a:rPr>
              <a:t>SAP on Azure - Cloud Assessment Session  </a:t>
            </a:r>
            <a:br>
              <a:rPr lang="en-US" sz="3600" spc="0" dirty="0">
                <a:ln>
                  <a:noFill/>
                </a:ln>
                <a:solidFill>
                  <a:srgbClr val="FFFFFF"/>
                </a:solidFill>
                <a:latin typeface="Segoe UI Light" panose="020B0502040204020203" pitchFamily="34" charset="0"/>
                <a:cs typeface="Segoe UI Light" panose="020B0502040204020203" pitchFamily="34" charset="0"/>
              </a:rPr>
            </a:br>
            <a:r>
              <a:rPr lang="en-US" sz="3600" spc="0" dirty="0">
                <a:ln>
                  <a:noFill/>
                </a:ln>
                <a:solidFill>
                  <a:srgbClr val="FFFFFF"/>
                </a:solidFill>
                <a:latin typeface="Segoe UI Light" panose="020B0502040204020203" pitchFamily="34" charset="0"/>
                <a:cs typeface="Segoe UI Light" panose="020B0502040204020203" pitchFamily="34" charset="0"/>
              </a:rPr>
              <a:t>(= Architecture Design Session)  </a:t>
            </a:r>
            <a:br>
              <a:rPr lang="en-US" sz="3600" spc="0" baseline="30000" dirty="0">
                <a:ln>
                  <a:noFill/>
                </a:ln>
                <a:solidFill>
                  <a:srgbClr val="FFFFFF"/>
                </a:solidFill>
                <a:latin typeface="Segoe UI Light" panose="020B0502040204020203" pitchFamily="34" charset="0"/>
                <a:cs typeface="Segoe UI Light" panose="020B0502040204020203" pitchFamily="34" charset="0"/>
              </a:rPr>
            </a:br>
            <a:endParaRPr lang="en-US" sz="3600" dirty="0"/>
          </a:p>
        </p:txBody>
      </p:sp>
      <p:pic>
        <p:nvPicPr>
          <p:cNvPr id="2" name="Picture 1" descr="A diagram that explains how the Cloud Assessment Session for SAP on Azure works.">
            <a:extLst>
              <a:ext uri="{FF2B5EF4-FFF2-40B4-BE49-F238E27FC236}">
                <a16:creationId xmlns:a16="http://schemas.microsoft.com/office/drawing/2014/main" id="{C7222B7B-3162-43BA-82B8-F582AFB9C33D}"/>
              </a:ext>
            </a:extLst>
          </p:cNvPr>
          <p:cNvPicPr>
            <a:picLocks noChangeAspect="1"/>
          </p:cNvPicPr>
          <p:nvPr/>
        </p:nvPicPr>
        <p:blipFill>
          <a:blip r:embed="rId3"/>
          <a:stretch>
            <a:fillRect/>
          </a:stretch>
        </p:blipFill>
        <p:spPr>
          <a:xfrm>
            <a:off x="1081522" y="1466151"/>
            <a:ext cx="9791632" cy="4922138"/>
          </a:xfrm>
          <a:prstGeom prst="rect">
            <a:avLst/>
          </a:prstGeom>
        </p:spPr>
      </p:pic>
    </p:spTree>
    <p:extLst>
      <p:ext uri="{BB962C8B-B14F-4D97-AF65-F5344CB8AC3E}">
        <p14:creationId xmlns:p14="http://schemas.microsoft.com/office/powerpoint/2010/main" val="615354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situation : Contoso Group</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1" y="1189176"/>
            <a:ext cx="12192000" cy="5510882"/>
          </a:xfrm>
        </p:spPr>
        <p:txBody>
          <a:bodyPr>
            <a:noAutofit/>
          </a:bodyPr>
          <a:lstStyle/>
          <a:p>
            <a:r>
              <a:rPr lang="en-US" sz="2200" dirty="0">
                <a:solidFill>
                  <a:schemeClr val="tx1"/>
                </a:solidFill>
                <a:cs typeface="Segoe UI Semilight" panose="020B0402040204020203" pitchFamily="34" charset="0"/>
              </a:rPr>
              <a:t>Contoso Group is a pharmaceutical company with headquarters in Boston, US.  </a:t>
            </a:r>
          </a:p>
          <a:p>
            <a:r>
              <a:rPr lang="en-US" sz="2200" dirty="0">
                <a:solidFill>
                  <a:schemeClr val="tx1"/>
                </a:solidFill>
                <a:cs typeface="Segoe UI Semilight" panose="020B0402040204020203" pitchFamily="34" charset="0"/>
              </a:rPr>
              <a:t>Contoso Leadership and Planning Groups wants to drastically reduce server and storage hardware in their own datacenters to minimize IT related costs. The leadership asked Contoso IT to look into the possibility to implement a greenfield S/4HANA environment in a cloud. </a:t>
            </a:r>
            <a:r>
              <a:rPr lang="en-US" sz="2200">
                <a:solidFill>
                  <a:schemeClr val="tx1"/>
                </a:solidFill>
                <a:cs typeface="Segoe UI Semilight" panose="020B0402040204020203" pitchFamily="34" charset="0"/>
              </a:rPr>
              <a:t>In addition to NetWeaver-based apps, Contoso wants to evaluate the option of implementing XSA-based apps.</a:t>
            </a:r>
            <a:endParaRPr lang="en-US" sz="2200" dirty="0">
              <a:solidFill>
                <a:schemeClr val="tx1"/>
              </a:solidFill>
              <a:cs typeface="Segoe UI Semilight" panose="020B0402040204020203" pitchFamily="34" charset="0"/>
            </a:endParaRPr>
          </a:p>
          <a:p>
            <a:r>
              <a:rPr lang="en-US" sz="2200" dirty="0">
                <a:solidFill>
                  <a:schemeClr val="tx1"/>
                </a:solidFill>
                <a:cs typeface="Segoe UI Semilight" panose="020B0402040204020203" pitchFamily="34" charset="0"/>
              </a:rPr>
              <a:t>Since Contoso has already a number of their non-SAP systems running in Azure, Contoso IT decided to leverage its knowledge of the Microsoft cloud platform and existing ExpressRoute connectivity and host its SAP landscape in Azure as well. </a:t>
            </a:r>
          </a:p>
          <a:p>
            <a:r>
              <a:rPr lang="en-US" sz="2200" dirty="0">
                <a:solidFill>
                  <a:schemeClr val="tx1"/>
                </a:solidFill>
                <a:cs typeface="Segoe UI Semilight" panose="020B0402040204020203" pitchFamily="34" charset="0"/>
              </a:rPr>
              <a:t>Considering that Contoso finance and supply chain team will strongly rely on SAP Business Suite, the systems should be highly available and their performance must be predictable and consistent.  In addition, the management team wants to leverage disaster recovery capabilities offered by Azure in order to ensure resiliency in case the primary region hosting the new deployment becomes unavailable. </a:t>
            </a:r>
          </a:p>
          <a:p>
            <a:r>
              <a:rPr lang="en-US" sz="2200" dirty="0">
                <a:solidFill>
                  <a:schemeClr val="tx1"/>
                </a:solidFill>
                <a:cs typeface="Segoe UI Semilight" panose="020B0402040204020203" pitchFamily="34" charset="0"/>
              </a:rPr>
              <a:t>Before implementing the production environment, Contoso wants to test its new deployment approach by provisioning development, and UAT environments in Azure.</a:t>
            </a:r>
          </a:p>
          <a:p>
            <a:pPr lvl="1"/>
            <a:endParaRPr lang="en-US" sz="2200" dirty="0">
              <a:solidFill>
                <a:schemeClr val="tx1"/>
              </a:solidFill>
              <a:latin typeface="+mj-lt"/>
              <a:cs typeface="Segoe UI Semilight" panose="020B0402040204020203" pitchFamily="34" charset="0"/>
            </a:endParaRPr>
          </a:p>
        </p:txBody>
      </p:sp>
    </p:spTree>
    <p:extLst>
      <p:ext uri="{BB962C8B-B14F-4D97-AF65-F5344CB8AC3E}">
        <p14:creationId xmlns:p14="http://schemas.microsoft.com/office/powerpoint/2010/main" val="34291270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577FF14-38DE-4C8F-BE18-29FFB530B9A6}"/>
              </a:ext>
            </a:extLst>
          </p:cNvPr>
          <p:cNvSpPr>
            <a:spLocks noGrp="1"/>
          </p:cNvSpPr>
          <p:nvPr>
            <p:ph type="title"/>
          </p:nvPr>
        </p:nvSpPr>
        <p:spPr/>
        <p:txBody>
          <a:bodyPr/>
          <a:lstStyle/>
          <a:p>
            <a:pPr algn="ctr"/>
            <a:r>
              <a:rPr lang="en-US" sz="4000" dirty="0"/>
              <a:t>Latest SAP HANA on Azure Content</a:t>
            </a:r>
          </a:p>
        </p:txBody>
      </p:sp>
      <p:sp>
        <p:nvSpPr>
          <p:cNvPr id="2" name="Rectangle 1">
            <a:extLst>
              <a:ext uri="{FF2B5EF4-FFF2-40B4-BE49-F238E27FC236}">
                <a16:creationId xmlns:a16="http://schemas.microsoft.com/office/drawing/2014/main" id="{FF64CF0B-4121-4B7B-9770-4634CDAB0DC1}"/>
              </a:ext>
            </a:extLst>
          </p:cNvPr>
          <p:cNvSpPr/>
          <p:nvPr/>
        </p:nvSpPr>
        <p:spPr>
          <a:xfrm>
            <a:off x="3036990" y="3194262"/>
            <a:ext cx="6962899" cy="923330"/>
          </a:xfrm>
          <a:prstGeom prst="rect">
            <a:avLst/>
          </a:prstGeom>
        </p:spPr>
        <p:txBody>
          <a:bodyPr wrap="square">
            <a:spAutoFit/>
          </a:bodyPr>
          <a:lstStyle/>
          <a:p>
            <a:pPr lvl="0"/>
            <a:r>
              <a:rPr kumimoji="0" lang="en-US" sz="1800" b="0" i="1" u="none" strike="noStrike" kern="1200" cap="none" spc="0" normalizeH="0" baseline="0" noProof="0" dirty="0">
                <a:ln>
                  <a:noFill/>
                </a:ln>
                <a:solidFill>
                  <a:srgbClr val="FFFFFF"/>
                </a:solidFill>
                <a:effectLst/>
                <a:uLnTx/>
                <a:uFillTx/>
                <a:latin typeface="Segoe UI Semilight"/>
                <a:ea typeface="+mn-ea"/>
                <a:cs typeface="+mn-cs"/>
              </a:rPr>
              <a:t>Latest SAP HANA on Azure content can be found at :</a:t>
            </a:r>
            <a:br>
              <a:rPr kumimoji="0" lang="en-US" sz="1800" b="0" i="1" u="none" strike="noStrike" kern="1200" cap="none" spc="0" normalizeH="0" baseline="0" noProof="0" dirty="0">
                <a:ln>
                  <a:noFill/>
                </a:ln>
                <a:solidFill>
                  <a:srgbClr val="FFFFFF"/>
                </a:solidFill>
                <a:effectLst/>
                <a:uLnTx/>
                <a:uFillTx/>
                <a:latin typeface="Segoe UI Semilight"/>
                <a:ea typeface="+mn-ea"/>
                <a:cs typeface="+mn-cs"/>
              </a:rPr>
            </a:br>
            <a:r>
              <a:rPr kumimoji="0" lang="en-US" sz="1800" b="0" i="1" u="none" strike="noStrike" kern="1200" cap="none" spc="0" normalizeH="0" baseline="0" noProof="0" dirty="0">
                <a:ln>
                  <a:noFill/>
                </a:ln>
                <a:solidFill>
                  <a:srgbClr val="FFFFFF"/>
                </a:solidFill>
                <a:effectLst/>
                <a:uLnTx/>
                <a:uFillTx/>
                <a:latin typeface="Segoe UI Semilight"/>
                <a:ea typeface="+mn-ea"/>
                <a:cs typeface="+mn-cs"/>
              </a:rPr>
              <a:t> </a:t>
            </a:r>
            <a:r>
              <a:rPr lang="en-US" i="1" u="sng" dirty="0">
                <a:hlinkClick r:id="rId3"/>
              </a:rPr>
              <a:t>https://github.com/microsoft/MCW-SAP-HANA-on-Azure/tree/master/Whiteboard%20design%20session  </a:t>
            </a:r>
            <a:endParaRPr kumimoji="0" lang="en-US" sz="1800" b="0" i="1" u="sng" strike="noStrike" kern="1200" cap="none" spc="0" normalizeH="0" baseline="0" noProof="0" dirty="0">
              <a:ln>
                <a:noFill/>
              </a:ln>
              <a:solidFill>
                <a:srgbClr val="FFFFFF"/>
              </a:solidFill>
              <a:effectLst/>
              <a:uLnTx/>
              <a:uFillTx/>
              <a:latin typeface="Segoe UI Semilight"/>
              <a:ea typeface="+mn-ea"/>
              <a:cs typeface="+mn-cs"/>
            </a:endParaRPr>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ED095E1-EA80-4D14-9461-FFAC45D18591}"/>
              </a:ext>
            </a:extLst>
          </p:cNvPr>
          <p:cNvSpPr>
            <a:spLocks noGrp="1"/>
          </p:cNvSpPr>
          <p:nvPr>
            <p:ph type="title"/>
          </p:nvPr>
        </p:nvSpPr>
        <p:spPr>
          <a:xfrm>
            <a:off x="269240" y="289511"/>
            <a:ext cx="11655840" cy="899665"/>
          </a:xfrm>
        </p:spPr>
        <p:txBody>
          <a:bodyPr>
            <a:noAutofit/>
          </a:bodyPr>
          <a:lstStyle/>
          <a:p>
            <a:r>
              <a:rPr lang="en-US" sz="4800" dirty="0">
                <a:solidFill>
                  <a:schemeClr val="bg1"/>
                </a:solidFill>
                <a:cs typeface="Segoe UI" panose="020B0502040204020203" pitchFamily="34" charset="0"/>
              </a:rPr>
              <a:t>Contoso CIO Vision</a:t>
            </a:r>
            <a:br>
              <a:rPr lang="en-US" sz="4000" dirty="0">
                <a:solidFill>
                  <a:schemeClr val="bg1"/>
                </a:solidFill>
                <a:latin typeface="Segoe UI" panose="020B0502040204020203" pitchFamily="34" charset="0"/>
              </a:rPr>
            </a:br>
            <a:endParaRPr lang="en-US" sz="3200" dirty="0">
              <a:solidFill>
                <a:schemeClr val="bg1"/>
              </a:solidFill>
              <a:latin typeface="Segoe UI" panose="020B0502040204020203" pitchFamily="34" charset="0"/>
            </a:endParaRPr>
          </a:p>
        </p:txBody>
      </p:sp>
      <p:sp>
        <p:nvSpPr>
          <p:cNvPr id="3" name="Content Placeholder 2"/>
          <p:cNvSpPr>
            <a:spLocks noGrp="1"/>
          </p:cNvSpPr>
          <p:nvPr>
            <p:ph sz="quarter" idx="10"/>
          </p:nvPr>
        </p:nvSpPr>
        <p:spPr>
          <a:xfrm>
            <a:off x="269239" y="1663947"/>
            <a:ext cx="11735948" cy="2597634"/>
          </a:xfrm>
        </p:spPr>
        <p:txBody>
          <a:bodyPr/>
          <a:lstStyle/>
          <a:p>
            <a:pPr marL="0" indent="0">
              <a:buNone/>
            </a:pPr>
            <a:r>
              <a:rPr lang="en-US" sz="3200" dirty="0">
                <a:solidFill>
                  <a:schemeClr val="bg1"/>
                </a:solidFill>
                <a:latin typeface="Segoe UI Semilight" panose="020B0402040204020203" pitchFamily="34" charset="0"/>
                <a:cs typeface="Segoe UI Semilight" panose="020B0402040204020203" pitchFamily="34" charset="0"/>
              </a:rPr>
              <a:t>“</a:t>
            </a:r>
            <a:r>
              <a:rPr lang="en-US" sz="3200" i="1" dirty="0">
                <a:solidFill>
                  <a:schemeClr val="bg1"/>
                </a:solidFill>
                <a:latin typeface="Segoe UI Semilight" panose="020B0402040204020203" pitchFamily="34" charset="0"/>
                <a:cs typeface="Segoe UI Semilight" panose="020B0402040204020203" pitchFamily="34" charset="0"/>
              </a:rPr>
              <a:t>Our planned operational dependencies on SAP applications force us to seek reasonably priced high availability and disaster recovery capabilities for our production SAP S/4HANA deployments.</a:t>
            </a:r>
            <a:r>
              <a:rPr lang="en-US" sz="3200" dirty="0">
                <a:solidFill>
                  <a:schemeClr val="bg1"/>
                </a:solidFill>
                <a:latin typeface="Segoe UI Semilight" panose="020B0402040204020203" pitchFamily="34" charset="0"/>
                <a:cs typeface="Segoe UI Semilight" panose="020B0402040204020203" pitchFamily="34" charset="0"/>
              </a:rPr>
              <a:t>” </a:t>
            </a:r>
          </a:p>
          <a:p>
            <a:pPr marL="0" indent="0">
              <a:buNone/>
            </a:pPr>
            <a:endParaRPr lang="en-US" sz="3200" dirty="0">
              <a:solidFill>
                <a:schemeClr val="bg1"/>
              </a:solidFill>
              <a:latin typeface="Segoe UI Semilight" panose="020B0402040204020203" pitchFamily="34" charset="0"/>
              <a:cs typeface="Segoe UI Semilight" panose="020B0402040204020203" pitchFamily="34" charset="0"/>
            </a:endParaRPr>
          </a:p>
          <a:p>
            <a:pPr marL="0" indent="0">
              <a:buNone/>
            </a:pPr>
            <a:r>
              <a:rPr lang="en-US" sz="3200" dirty="0">
                <a:solidFill>
                  <a:schemeClr val="bg1"/>
                </a:solidFill>
                <a:latin typeface="Segoe UI Semilight" panose="020B0402040204020203" pitchFamily="34" charset="0"/>
                <a:cs typeface="Segoe UI Semilight" panose="020B0402040204020203" pitchFamily="34" charset="0"/>
              </a:rPr>
              <a:t>						</a:t>
            </a:r>
            <a:r>
              <a:rPr lang="en-US" sz="2800" dirty="0">
                <a:solidFill>
                  <a:schemeClr val="bg1"/>
                </a:solidFill>
                <a:latin typeface="Segoe UI Semilight" panose="020B0402040204020203" pitchFamily="34" charset="0"/>
                <a:cs typeface="Segoe UI Semilight" panose="020B0402040204020203" pitchFamily="34" charset="0"/>
              </a:rPr>
              <a:t>Andrew Cross, CIO, Contoso Group </a:t>
            </a:r>
          </a:p>
        </p:txBody>
      </p:sp>
    </p:spTree>
    <p:extLst>
      <p:ext uri="{BB962C8B-B14F-4D97-AF65-F5344CB8AC3E}">
        <p14:creationId xmlns:p14="http://schemas.microsoft.com/office/powerpoint/2010/main" val="191579086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8EBD-AC2B-41B6-95C5-66059953B98F}"/>
              </a:ext>
            </a:extLst>
          </p:cNvPr>
          <p:cNvSpPr>
            <a:spLocks noGrp="1"/>
          </p:cNvSpPr>
          <p:nvPr>
            <p:ph type="title"/>
          </p:nvPr>
        </p:nvSpPr>
        <p:spPr/>
        <p:txBody>
          <a:bodyPr/>
          <a:lstStyle/>
          <a:p>
            <a:r>
              <a:rPr lang="en-US" dirty="0"/>
              <a:t>Contoso S/4HANA requirements</a:t>
            </a:r>
          </a:p>
        </p:txBody>
      </p:sp>
      <p:graphicFrame>
        <p:nvGraphicFramePr>
          <p:cNvPr id="4" name="Table 3">
            <a:extLst>
              <a:ext uri="{FF2B5EF4-FFF2-40B4-BE49-F238E27FC236}">
                <a16:creationId xmlns:a16="http://schemas.microsoft.com/office/drawing/2014/main" id="{EB21D259-5CC1-460C-9FF4-59237AD59571}"/>
              </a:ext>
            </a:extLst>
          </p:cNvPr>
          <p:cNvGraphicFramePr>
            <a:graphicFrameLocks noGrp="1"/>
          </p:cNvGraphicFramePr>
          <p:nvPr>
            <p:extLst>
              <p:ext uri="{D42A27DB-BD31-4B8C-83A1-F6EECF244321}">
                <p14:modId xmlns:p14="http://schemas.microsoft.com/office/powerpoint/2010/main" val="1102119344"/>
              </p:ext>
            </p:extLst>
          </p:nvPr>
        </p:nvGraphicFramePr>
        <p:xfrm>
          <a:off x="985304" y="1517593"/>
          <a:ext cx="10004429" cy="4950948"/>
        </p:xfrm>
        <a:graphic>
          <a:graphicData uri="http://schemas.openxmlformats.org/drawingml/2006/table">
            <a:tbl>
              <a:tblPr firstRow="1" bandRow="1">
                <a:tableStyleId>{5C22544A-7EE6-4342-B048-85BDC9FD1C3A}</a:tableStyleId>
              </a:tblPr>
              <a:tblGrid>
                <a:gridCol w="1538440">
                  <a:extLst>
                    <a:ext uri="{9D8B030D-6E8A-4147-A177-3AD203B41FA5}">
                      <a16:colId xmlns:a16="http://schemas.microsoft.com/office/drawing/2014/main" val="3043022519"/>
                    </a:ext>
                  </a:extLst>
                </a:gridCol>
                <a:gridCol w="1469946">
                  <a:extLst>
                    <a:ext uri="{9D8B030D-6E8A-4147-A177-3AD203B41FA5}">
                      <a16:colId xmlns:a16="http://schemas.microsoft.com/office/drawing/2014/main" val="2092635900"/>
                    </a:ext>
                  </a:extLst>
                </a:gridCol>
                <a:gridCol w="1616119">
                  <a:extLst>
                    <a:ext uri="{9D8B030D-6E8A-4147-A177-3AD203B41FA5}">
                      <a16:colId xmlns:a16="http://schemas.microsoft.com/office/drawing/2014/main" val="237992077"/>
                    </a:ext>
                  </a:extLst>
                </a:gridCol>
                <a:gridCol w="1642354">
                  <a:extLst>
                    <a:ext uri="{9D8B030D-6E8A-4147-A177-3AD203B41FA5}">
                      <a16:colId xmlns:a16="http://schemas.microsoft.com/office/drawing/2014/main" val="1328838258"/>
                    </a:ext>
                  </a:extLst>
                </a:gridCol>
                <a:gridCol w="1820758">
                  <a:extLst>
                    <a:ext uri="{9D8B030D-6E8A-4147-A177-3AD203B41FA5}">
                      <a16:colId xmlns:a16="http://schemas.microsoft.com/office/drawing/2014/main" val="1679621409"/>
                    </a:ext>
                  </a:extLst>
                </a:gridCol>
                <a:gridCol w="1916812">
                  <a:extLst>
                    <a:ext uri="{9D8B030D-6E8A-4147-A177-3AD203B41FA5}">
                      <a16:colId xmlns:a16="http://schemas.microsoft.com/office/drawing/2014/main" val="2804217181"/>
                    </a:ext>
                  </a:extLst>
                </a:gridCol>
              </a:tblGrid>
              <a:tr h="1415272">
                <a:tc>
                  <a:txBody>
                    <a:bodyPr/>
                    <a:lstStyle/>
                    <a:p>
                      <a:endParaRPr lang="en-US" sz="1600" dirty="0"/>
                    </a:p>
                  </a:txBody>
                  <a:tcPr/>
                </a:tc>
                <a:tc>
                  <a:txBody>
                    <a:bodyPr/>
                    <a:lstStyle/>
                    <a:p>
                      <a:r>
                        <a:rPr lang="en-US" sz="1600"/>
                        <a:t>HANA DB RAM requirement</a:t>
                      </a:r>
                      <a:endParaRPr lang="en-US" sz="1600" dirty="0"/>
                    </a:p>
                  </a:txBody>
                  <a:tcPr/>
                </a:tc>
                <a:tc>
                  <a:txBody>
                    <a:bodyPr/>
                    <a:lstStyle/>
                    <a:p>
                      <a:r>
                        <a:rPr lang="en-US" sz="1600"/>
                        <a:t>Application SAPS requirement (SAPS)</a:t>
                      </a:r>
                      <a:endParaRPr lang="en-US" sz="1600" dirty="0"/>
                    </a:p>
                  </a:txBody>
                  <a:tcPr/>
                </a:tc>
                <a:tc>
                  <a:txBody>
                    <a:bodyPr/>
                    <a:lstStyle/>
                    <a:p>
                      <a:r>
                        <a:rPr lang="en-US" sz="1600"/>
                        <a:t>High Availability for DB, application and file-share</a:t>
                      </a:r>
                      <a:endParaRPr lang="en-US" sz="1600" dirty="0"/>
                    </a:p>
                  </a:txBody>
                  <a:tcPr/>
                </a:tc>
                <a:tc>
                  <a:txBody>
                    <a:bodyPr/>
                    <a:lstStyle/>
                    <a:p>
                      <a:r>
                        <a:rPr lang="en-US" sz="1600"/>
                        <a:t>Disaster Recovery </a:t>
                      </a:r>
                      <a:br>
                        <a:rPr lang="en-US" sz="1600"/>
                      </a:br>
                      <a:r>
                        <a:rPr lang="en-US" sz="1600"/>
                        <a:t>for DB, application and file-share)</a:t>
                      </a:r>
                      <a:endParaRPr lang="en-US" sz="1600" dirty="0"/>
                    </a:p>
                  </a:txBody>
                  <a:tcPr/>
                </a:tc>
                <a:tc>
                  <a:txBody>
                    <a:bodyPr/>
                    <a:lstStyle/>
                    <a:p>
                      <a:r>
                        <a:rPr lang="en-US" sz="1600"/>
                        <a:t>DB backup and retention period</a:t>
                      </a:r>
                      <a:endParaRPr lang="en-US" sz="1600" dirty="0"/>
                    </a:p>
                  </a:txBody>
                  <a:tcPr/>
                </a:tc>
                <a:extLst>
                  <a:ext uri="{0D108BD9-81ED-4DB2-BD59-A6C34878D82A}">
                    <a16:rowId xmlns:a16="http://schemas.microsoft.com/office/drawing/2014/main" val="3282162021"/>
                  </a:ext>
                </a:extLst>
              </a:tr>
              <a:tr h="1680636">
                <a:tc>
                  <a:txBody>
                    <a:bodyPr/>
                    <a:lstStyle/>
                    <a:p>
                      <a:r>
                        <a:rPr lang="en-US" sz="1600"/>
                        <a:t>Production</a:t>
                      </a:r>
                      <a:endParaRPr lang="en-US" sz="1600" dirty="0"/>
                    </a:p>
                  </a:txBody>
                  <a:tcPr/>
                </a:tc>
                <a:tc>
                  <a:txBody>
                    <a:bodyPr/>
                    <a:lstStyle/>
                    <a:p>
                      <a:r>
                        <a:rPr lang="en-US" sz="1600"/>
                        <a:t>2TiB</a:t>
                      </a:r>
                      <a:endParaRPr lang="en-US" sz="1600" dirty="0"/>
                    </a:p>
                  </a:txBody>
                  <a:tcPr/>
                </a:tc>
                <a:tc>
                  <a:txBody>
                    <a:bodyPr/>
                    <a:lstStyle/>
                    <a:p>
                      <a:r>
                        <a:rPr lang="en-US" sz="1600"/>
                        <a:t>15,000</a:t>
                      </a:r>
                      <a:endParaRPr lang="en-US" sz="1600" dirty="0"/>
                    </a:p>
                  </a:txBody>
                  <a:tcPr/>
                </a:tc>
                <a:tc>
                  <a:txBody>
                    <a:bodyPr/>
                    <a:lstStyle/>
                    <a:p>
                      <a:r>
                        <a:rPr lang="en-US" sz="1600" dirty="0"/>
                        <a:t>Required</a:t>
                      </a:r>
                      <a:br>
                        <a:rPr lang="en-US" sz="1600" dirty="0"/>
                      </a:br>
                      <a:r>
                        <a:rPr lang="en-US" sz="1600" dirty="0"/>
                        <a:t>(No data loss,</a:t>
                      </a:r>
                      <a:br>
                        <a:rPr lang="en-US" sz="1600" dirty="0"/>
                      </a:br>
                      <a:r>
                        <a:rPr lang="en-US" sz="1600" dirty="0"/>
                        <a:t>99.95%+ VM uptime)</a:t>
                      </a:r>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a:t>Required</a:t>
                      </a:r>
                      <a:endParaRPr lang="en-US" sz="1600" dirty="0"/>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a:t>Log backup every 30min retained</a:t>
                      </a:r>
                      <a:br>
                        <a:rPr lang="en-US" sz="1600"/>
                      </a:br>
                      <a:r>
                        <a:rPr lang="en-US" sz="1600"/>
                        <a:t>for 1 day,</a:t>
                      </a:r>
                      <a:br>
                        <a:rPr lang="en-US" sz="1600"/>
                      </a:br>
                      <a:r>
                        <a:rPr lang="en-US" sz="1600"/>
                        <a:t>Full daily backup for 1 month</a:t>
                      </a:r>
                      <a:endParaRPr lang="en-US" sz="1600" dirty="0"/>
                    </a:p>
                  </a:txBody>
                  <a:tcPr/>
                </a:tc>
                <a:extLst>
                  <a:ext uri="{0D108BD9-81ED-4DB2-BD59-A6C34878D82A}">
                    <a16:rowId xmlns:a16="http://schemas.microsoft.com/office/drawing/2014/main" val="3195694808"/>
                  </a:ext>
                </a:extLst>
              </a:tr>
              <a:tr h="884545">
                <a:tc>
                  <a:txBody>
                    <a:bodyPr/>
                    <a:lstStyle/>
                    <a:p>
                      <a:r>
                        <a:rPr lang="en-US" sz="1600"/>
                        <a:t>Quality Assurance</a:t>
                      </a:r>
                      <a:endParaRPr lang="en-US" sz="1600" dirty="0"/>
                    </a:p>
                  </a:txBody>
                  <a:tcPr/>
                </a:tc>
                <a:tc>
                  <a:txBody>
                    <a:bodyPr/>
                    <a:lstStyle/>
                    <a:p>
                      <a:r>
                        <a:rPr lang="en-US" sz="1600"/>
                        <a:t>2TiB</a:t>
                      </a:r>
                      <a:endParaRPr lang="en-US" sz="1600" dirty="0"/>
                    </a:p>
                  </a:txBody>
                  <a:tcPr/>
                </a:tc>
                <a:tc>
                  <a:txBody>
                    <a:bodyPr/>
                    <a:lstStyle/>
                    <a:p>
                      <a:r>
                        <a:rPr lang="en-US" sz="1600"/>
                        <a:t>15,000</a:t>
                      </a:r>
                      <a:endParaRPr lang="en-US" sz="1600" dirty="0"/>
                    </a:p>
                  </a:txBody>
                  <a:tcPr/>
                </a:tc>
                <a:tc>
                  <a:txBody>
                    <a:bodyPr/>
                    <a:lstStyle/>
                    <a:p>
                      <a:r>
                        <a:rPr lang="en-US" sz="1600"/>
                        <a:t>Required</a:t>
                      </a:r>
                      <a:br>
                        <a:rPr lang="en-US" sz="1600"/>
                      </a:br>
                      <a:r>
                        <a:rPr lang="en-US" sz="1600"/>
                        <a:t>(Same as Prod)</a:t>
                      </a:r>
                      <a:endParaRPr lang="en-US" sz="1600" dirty="0"/>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a:t>No</a:t>
                      </a:r>
                      <a:endParaRPr lang="en-US" sz="1600" dirty="0"/>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a:t>Full bi-weekly backup for 1 month</a:t>
                      </a:r>
                      <a:endParaRPr lang="en-US" sz="1600" dirty="0"/>
                    </a:p>
                  </a:txBody>
                  <a:tcPr/>
                </a:tc>
                <a:extLst>
                  <a:ext uri="{0D108BD9-81ED-4DB2-BD59-A6C34878D82A}">
                    <a16:rowId xmlns:a16="http://schemas.microsoft.com/office/drawing/2014/main" val="2258102910"/>
                  </a:ext>
                </a:extLst>
              </a:tr>
              <a:tr h="970495">
                <a:tc>
                  <a:txBody>
                    <a:bodyPr/>
                    <a:lstStyle/>
                    <a:p>
                      <a:r>
                        <a:rPr lang="en-US" sz="1600"/>
                        <a:t>Development</a:t>
                      </a:r>
                      <a:endParaRPr lang="en-US" sz="1600" dirty="0"/>
                    </a:p>
                  </a:txBody>
                  <a:tcPr/>
                </a:tc>
                <a:tc>
                  <a:txBody>
                    <a:bodyPr/>
                    <a:lstStyle/>
                    <a:p>
                      <a:r>
                        <a:rPr lang="en-US" sz="1600"/>
                        <a:t>192GiB</a:t>
                      </a:r>
                      <a:endParaRPr lang="en-US" sz="1600" dirty="0"/>
                    </a:p>
                  </a:txBody>
                  <a:tcPr/>
                </a:tc>
                <a:tc>
                  <a:txBody>
                    <a:bodyPr/>
                    <a:lstStyle/>
                    <a:p>
                      <a:r>
                        <a:rPr lang="en-US" sz="1600"/>
                        <a:t>No</a:t>
                      </a:r>
                      <a:endParaRPr lang="en-US" sz="1600" dirty="0"/>
                    </a:p>
                  </a:txBody>
                  <a:tcPr/>
                </a:tc>
                <a:tc>
                  <a:txBody>
                    <a:bodyPr/>
                    <a:lstStyle/>
                    <a:p>
                      <a:r>
                        <a:rPr lang="en-US" sz="1600"/>
                        <a:t>No</a:t>
                      </a:r>
                      <a:endParaRPr lang="en-US" sz="1600" dirty="0"/>
                    </a:p>
                  </a:txBody>
                  <a:tcPr/>
                </a:tc>
                <a:tc>
                  <a:txBody>
                    <a:bodyPr/>
                    <a:lstStyle/>
                    <a:p>
                      <a:r>
                        <a:rPr lang="en-US" sz="1600"/>
                        <a:t>No</a:t>
                      </a:r>
                      <a:endParaRPr lang="en-US" sz="1600" dirty="0"/>
                    </a:p>
                  </a:txBody>
                  <a:tcPr/>
                </a:tc>
                <a:tc>
                  <a: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lang="en-US" sz="1600" dirty="0"/>
                        <a:t>Full bi-weekly backup for 1 month</a:t>
                      </a:r>
                    </a:p>
                  </a:txBody>
                  <a:tcPr/>
                </a:tc>
                <a:extLst>
                  <a:ext uri="{0D108BD9-81ED-4DB2-BD59-A6C34878D82A}">
                    <a16:rowId xmlns:a16="http://schemas.microsoft.com/office/drawing/2014/main" val="34497544"/>
                  </a:ext>
                </a:extLst>
              </a:tr>
            </a:tbl>
          </a:graphicData>
        </a:graphic>
      </p:graphicFrame>
    </p:spTree>
    <p:extLst>
      <p:ext uri="{BB962C8B-B14F-4D97-AF65-F5344CB8AC3E}">
        <p14:creationId xmlns:p14="http://schemas.microsoft.com/office/powerpoint/2010/main" val="316542673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Customer objections</a:t>
            </a:r>
          </a:p>
        </p:txBody>
      </p:sp>
      <p:sp>
        <p:nvSpPr>
          <p:cNvPr id="3" name="Content Placeholder 2"/>
          <p:cNvSpPr>
            <a:spLocks noGrp="1"/>
          </p:cNvSpPr>
          <p:nvPr>
            <p:ph sz="quarter" idx="10"/>
          </p:nvPr>
        </p:nvSpPr>
        <p:spPr>
          <a:xfrm>
            <a:off x="269239" y="1663947"/>
            <a:ext cx="11589386" cy="5269135"/>
          </a:xfrm>
        </p:spPr>
        <p:txBody>
          <a:bodyPr/>
          <a:lstStyle/>
          <a:p>
            <a:pPr lvl="0"/>
            <a:r>
              <a:rPr lang="en-US" sz="2800" dirty="0">
                <a:solidFill>
                  <a:schemeClr val="bg1"/>
                </a:solidFill>
                <a:latin typeface="+mj-lt"/>
                <a:cs typeface="Segoe UI Semilight" panose="020B0402040204020203" pitchFamily="34" charset="0"/>
              </a:rPr>
              <a:t>Is the proposed solution fully certified by SAP?</a:t>
            </a:r>
          </a:p>
          <a:p>
            <a:pPr lvl="0"/>
            <a:r>
              <a:rPr lang="en-US" sz="2800" dirty="0">
                <a:solidFill>
                  <a:schemeClr val="bg1"/>
                </a:solidFill>
                <a:latin typeface="+mj-lt"/>
                <a:cs typeface="Segoe UI Semilight" panose="020B0402040204020203" pitchFamily="34" charset="0"/>
              </a:rPr>
              <a:t>Does the proposal meet Contoso business continuity requirements? What if there's outage on VM or storage? How can we restore from backup? How can we failover the landscape in case of an outage?</a:t>
            </a:r>
          </a:p>
          <a:p>
            <a:pPr lvl="0"/>
            <a:r>
              <a:rPr lang="en-US" sz="2800" dirty="0">
                <a:solidFill>
                  <a:schemeClr val="bg1"/>
                </a:solidFill>
                <a:latin typeface="+mj-lt"/>
                <a:cs typeface="Segoe UI Semilight" panose="020B0402040204020203" pitchFamily="34" charset="0"/>
              </a:rPr>
              <a:t>There're legacy systems on-prem that needs to interact with S/4HANA in cloud. How can we minimize performance impact in cross-premises scenarios?</a:t>
            </a:r>
          </a:p>
          <a:p>
            <a:pPr lvl="0"/>
            <a:r>
              <a:rPr lang="en-US" sz="2800" dirty="0">
                <a:solidFill>
                  <a:schemeClr val="bg1"/>
                </a:solidFill>
                <a:latin typeface="+mj-lt"/>
                <a:cs typeface="Segoe UI Semilight" panose="020B0402040204020203" pitchFamily="34" charset="0"/>
              </a:rPr>
              <a:t>Can we change the size of the environment if sizing requirements change in future?</a:t>
            </a:r>
          </a:p>
          <a:p>
            <a:pPr lvl="0"/>
            <a:r>
              <a:rPr lang="en-US" sz="2800" dirty="0">
                <a:solidFill>
                  <a:schemeClr val="bg1"/>
                </a:solidFill>
                <a:latin typeface="+mj-lt"/>
                <a:cs typeface="Segoe UI Semilight" panose="020B0402040204020203" pitchFamily="34" charset="0"/>
              </a:rPr>
              <a:t>Is there anything not included in the results of Azure Pricing Calculator?</a:t>
            </a:r>
          </a:p>
          <a:p>
            <a:pPr lvl="0"/>
            <a:r>
              <a:rPr lang="en-US" sz="2800" dirty="0">
                <a:solidFill>
                  <a:schemeClr val="bg1"/>
                </a:solidFill>
                <a:latin typeface="+mj-lt"/>
                <a:cs typeface="Segoe UI Semilight" panose="020B0402040204020203" pitchFamily="34" charset="0"/>
              </a:rPr>
              <a:t>CFO is asking for cost saving even further. What can we do to optimize the cost? What are our options?</a:t>
            </a:r>
          </a:p>
        </p:txBody>
      </p:sp>
    </p:spTree>
    <p:extLst>
      <p:ext uri="{BB962C8B-B14F-4D97-AF65-F5344CB8AC3E}">
        <p14:creationId xmlns:p14="http://schemas.microsoft.com/office/powerpoint/2010/main" val="281726320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Discuss key design considerations</a:t>
            </a:r>
          </a:p>
        </p:txBody>
      </p:sp>
      <p:sp>
        <p:nvSpPr>
          <p:cNvPr id="3" name="Content Placeholder 2"/>
          <p:cNvSpPr>
            <a:spLocks noGrp="1"/>
          </p:cNvSpPr>
          <p:nvPr>
            <p:ph sz="quarter" idx="10"/>
          </p:nvPr>
        </p:nvSpPr>
        <p:spPr>
          <a:xfrm>
            <a:off x="269239" y="1663947"/>
            <a:ext cx="11589386" cy="5765168"/>
          </a:xfrm>
        </p:spPr>
        <p:txBody>
          <a:bodyPr/>
          <a:lstStyle/>
          <a:p>
            <a:pPr lvl="0"/>
            <a:r>
              <a:rPr lang="en-US" sz="2800" dirty="0">
                <a:solidFill>
                  <a:schemeClr val="bg1"/>
                </a:solidFill>
                <a:latin typeface="+mj-lt"/>
                <a:cs typeface="Segoe UI Semilight" panose="020B0402040204020203" pitchFamily="34" charset="0"/>
              </a:rPr>
              <a:t>Key design components:</a:t>
            </a:r>
          </a:p>
          <a:p>
            <a:pPr lvl="1"/>
            <a:r>
              <a:rPr lang="en-US" sz="2400" dirty="0">
                <a:solidFill>
                  <a:schemeClr val="bg1"/>
                </a:solidFill>
                <a:latin typeface="+mj-lt"/>
                <a:cs typeface="Segoe UI Semilight" panose="020B0402040204020203" pitchFamily="34" charset="0"/>
              </a:rPr>
              <a:t>HANA System Replication</a:t>
            </a:r>
          </a:p>
          <a:p>
            <a:pPr lvl="1"/>
            <a:r>
              <a:rPr lang="en-US" sz="2400" dirty="0">
                <a:solidFill>
                  <a:schemeClr val="bg1"/>
                </a:solidFill>
                <a:latin typeface="+mj-lt"/>
                <a:cs typeface="Segoe UI Semilight" panose="020B0402040204020203" pitchFamily="34" charset="0"/>
              </a:rPr>
              <a:t>Windows/Linux clusters</a:t>
            </a:r>
          </a:p>
          <a:p>
            <a:pPr lvl="1"/>
            <a:r>
              <a:rPr lang="en-US" sz="2400" dirty="0">
                <a:solidFill>
                  <a:schemeClr val="bg1"/>
                </a:solidFill>
                <a:latin typeface="+mj-lt"/>
                <a:cs typeface="Segoe UI Semilight" panose="020B0402040204020203" pitchFamily="34" charset="0"/>
              </a:rPr>
              <a:t>Windows SOFS or Linux DRBD or Azure NetApp Files</a:t>
            </a:r>
          </a:p>
          <a:p>
            <a:pPr lvl="1"/>
            <a:r>
              <a:rPr lang="en-US" sz="2400" dirty="0">
                <a:solidFill>
                  <a:schemeClr val="bg1"/>
                </a:solidFill>
                <a:latin typeface="+mj-lt"/>
                <a:cs typeface="Segoe UI Semilight" panose="020B0402040204020203" pitchFamily="34" charset="0"/>
              </a:rPr>
              <a:t>Azure Site Recovery</a:t>
            </a:r>
          </a:p>
          <a:p>
            <a:pPr lvl="1"/>
            <a:r>
              <a:rPr lang="en-US" sz="2400" dirty="0">
                <a:solidFill>
                  <a:schemeClr val="bg1"/>
                </a:solidFill>
                <a:latin typeface="+mj-lt"/>
                <a:cs typeface="Segoe UI Semilight" panose="020B0402040204020203" pitchFamily="34" charset="0"/>
              </a:rPr>
              <a:t>VNet Hub &amp; Spoke topology</a:t>
            </a:r>
          </a:p>
          <a:p>
            <a:r>
              <a:rPr lang="en-US" sz="2800" dirty="0">
                <a:solidFill>
                  <a:schemeClr val="bg1"/>
                </a:solidFill>
                <a:latin typeface="+mj-lt"/>
                <a:cs typeface="Segoe UI Semilight" panose="020B0402040204020203" pitchFamily="34" charset="0"/>
              </a:rPr>
              <a:t>Two primary HA/DR options</a:t>
            </a:r>
          </a:p>
          <a:p>
            <a:pPr lvl="1"/>
            <a:r>
              <a:rPr lang="en-US" sz="2400" dirty="0">
                <a:solidFill>
                  <a:schemeClr val="bg1"/>
                </a:solidFill>
                <a:latin typeface="+mj-lt"/>
                <a:cs typeface="Segoe UI Semilight" panose="020B0402040204020203" pitchFamily="34" charset="0"/>
              </a:rPr>
              <a:t>HA in an Availability Set and DR across regions (DR replica can coexist with QA in the second region)</a:t>
            </a:r>
          </a:p>
          <a:p>
            <a:pPr lvl="1"/>
            <a:r>
              <a:rPr lang="en-US" sz="2400" dirty="0">
                <a:solidFill>
                  <a:schemeClr val="bg1"/>
                </a:solidFill>
                <a:latin typeface="+mj-lt"/>
                <a:cs typeface="Segoe UI Semilight" panose="020B0402040204020203" pitchFamily="34" charset="0"/>
              </a:rPr>
              <a:t>HA/DR across Availability Zones</a:t>
            </a:r>
          </a:p>
          <a:p>
            <a:pPr lvl="0"/>
            <a:endParaRPr lang="en-US" sz="2800" dirty="0">
              <a:solidFill>
                <a:schemeClr val="bg1"/>
              </a:solidFill>
              <a:latin typeface="+mj-lt"/>
              <a:cs typeface="Segoe UI Semilight" panose="020B0402040204020203" pitchFamily="34" charset="0"/>
            </a:endParaRPr>
          </a:p>
          <a:p>
            <a:pPr lvl="0"/>
            <a:endParaRPr lang="en-US" sz="2800" dirty="0">
              <a:solidFill>
                <a:schemeClr val="bg1"/>
              </a:solidFill>
              <a:latin typeface="+mj-lt"/>
              <a:cs typeface="Segoe UI Semilight" panose="020B0402040204020203" pitchFamily="34" charset="0"/>
            </a:endParaRPr>
          </a:p>
          <a:p>
            <a:pPr lvl="0"/>
            <a:endParaRPr lang="en-US" sz="2800" dirty="0">
              <a:solidFill>
                <a:schemeClr val="bg1"/>
              </a:solidFill>
              <a:latin typeface="+mj-lt"/>
              <a:cs typeface="Segoe UI Semilight" panose="020B0402040204020203" pitchFamily="34" charset="0"/>
            </a:endParaRPr>
          </a:p>
        </p:txBody>
      </p:sp>
    </p:spTree>
    <p:extLst>
      <p:ext uri="{BB962C8B-B14F-4D97-AF65-F5344CB8AC3E}">
        <p14:creationId xmlns:p14="http://schemas.microsoft.com/office/powerpoint/2010/main" val="2820021673"/>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solidFill>
                  <a:schemeClr val="bg1"/>
                </a:solidFill>
              </a:rPr>
              <a:t>Infrastructure considerations</a:t>
            </a:r>
          </a:p>
        </p:txBody>
      </p:sp>
      <p:sp>
        <p:nvSpPr>
          <p:cNvPr id="3" name="Content Placeholder 2"/>
          <p:cNvSpPr>
            <a:spLocks noGrp="1"/>
          </p:cNvSpPr>
          <p:nvPr>
            <p:ph sz="quarter" idx="10"/>
          </p:nvPr>
        </p:nvSpPr>
        <p:spPr>
          <a:xfrm>
            <a:off x="269239" y="1663947"/>
            <a:ext cx="11589386" cy="6057043"/>
          </a:xfrm>
        </p:spPr>
        <p:txBody>
          <a:bodyPr/>
          <a:lstStyle/>
          <a:p>
            <a:pPr lvl="0"/>
            <a:r>
              <a:rPr lang="en-US" sz="2800" dirty="0">
                <a:solidFill>
                  <a:schemeClr val="bg1"/>
                </a:solidFill>
                <a:latin typeface="+mj-lt"/>
                <a:cs typeface="Segoe UI Semilight" panose="020B0402040204020203" pitchFamily="34" charset="0"/>
              </a:rPr>
              <a:t>Networking considerations</a:t>
            </a:r>
          </a:p>
          <a:p>
            <a:pPr lvl="1"/>
            <a:r>
              <a:rPr lang="en-US" sz="2400" dirty="0">
                <a:solidFill>
                  <a:schemeClr val="bg1"/>
                </a:solidFill>
                <a:latin typeface="+mj-lt"/>
                <a:cs typeface="Segoe UI Semilight" panose="020B0402040204020203" pitchFamily="34" charset="0"/>
              </a:rPr>
              <a:t>ExpressRoute for end user access with geo-redundancy provisions</a:t>
            </a:r>
          </a:p>
          <a:p>
            <a:pPr lvl="1"/>
            <a:r>
              <a:rPr lang="en-US" sz="2400" dirty="0">
                <a:solidFill>
                  <a:schemeClr val="bg1"/>
                </a:solidFill>
                <a:latin typeface="+mj-lt"/>
                <a:cs typeface="Segoe UI Semilight" panose="020B0402040204020203" pitchFamily="34" charset="0"/>
              </a:rPr>
              <a:t>Site-to-Site VPN for remote administration and monitoring</a:t>
            </a:r>
          </a:p>
          <a:p>
            <a:pPr lvl="0"/>
            <a:r>
              <a:rPr lang="en-US" sz="2800" dirty="0">
                <a:solidFill>
                  <a:schemeClr val="bg1"/>
                </a:solidFill>
                <a:latin typeface="+mj-lt"/>
                <a:cs typeface="Segoe UI Semilight" panose="020B0402040204020203" pitchFamily="34" charset="0"/>
              </a:rPr>
              <a:t>Additional infrastructure considerations</a:t>
            </a:r>
          </a:p>
          <a:p>
            <a:pPr lvl="1"/>
            <a:r>
              <a:rPr lang="en-US" sz="2400" dirty="0">
                <a:solidFill>
                  <a:schemeClr val="bg1"/>
                </a:solidFill>
                <a:latin typeface="+mj-lt"/>
                <a:cs typeface="Segoe UI Semilight" panose="020B0402040204020203" pitchFamily="34" charset="0"/>
              </a:rPr>
              <a:t>Blob storage for backup retention</a:t>
            </a:r>
          </a:p>
          <a:p>
            <a:pPr lvl="1"/>
            <a:r>
              <a:rPr lang="en-US" sz="2400" dirty="0">
                <a:solidFill>
                  <a:schemeClr val="bg1"/>
                </a:solidFill>
                <a:latin typeface="+mj-lt"/>
                <a:cs typeface="Segoe UI Semilight" panose="020B0402040204020203" pitchFamily="34" charset="0"/>
              </a:rPr>
              <a:t>Jump-box</a:t>
            </a:r>
          </a:p>
          <a:p>
            <a:pPr lvl="1"/>
            <a:r>
              <a:rPr lang="en-US" sz="2400" dirty="0">
                <a:solidFill>
                  <a:schemeClr val="bg1"/>
                </a:solidFill>
                <a:latin typeface="+mj-lt"/>
                <a:cs typeface="Segoe UI Semilight" panose="020B0402040204020203" pitchFamily="34" charset="0"/>
              </a:rPr>
              <a:t>DNS</a:t>
            </a:r>
          </a:p>
          <a:p>
            <a:pPr lvl="1"/>
            <a:r>
              <a:rPr lang="en-US" sz="2400" dirty="0">
                <a:solidFill>
                  <a:schemeClr val="bg1"/>
                </a:solidFill>
                <a:latin typeface="+mj-lt"/>
                <a:cs typeface="Segoe UI Semilight" panose="020B0402040204020203" pitchFamily="34" charset="0"/>
              </a:rPr>
              <a:t>Patching</a:t>
            </a:r>
          </a:p>
          <a:p>
            <a:pPr lvl="1"/>
            <a:r>
              <a:rPr lang="en-US" sz="2400" dirty="0">
                <a:solidFill>
                  <a:schemeClr val="bg1"/>
                </a:solidFill>
                <a:latin typeface="+mj-lt"/>
                <a:cs typeface="Segoe UI Semilight" panose="020B0402040204020203" pitchFamily="34" charset="0"/>
              </a:rPr>
              <a:t>Backup</a:t>
            </a:r>
          </a:p>
          <a:p>
            <a:pPr lvl="1"/>
            <a:r>
              <a:rPr lang="en-US" sz="2400" dirty="0">
                <a:solidFill>
                  <a:schemeClr val="bg1"/>
                </a:solidFill>
                <a:latin typeface="+mj-lt"/>
                <a:cs typeface="Segoe UI Semilight" panose="020B0402040204020203" pitchFamily="34" charset="0"/>
              </a:rPr>
              <a:t>Monitoring</a:t>
            </a:r>
          </a:p>
          <a:p>
            <a:pPr lvl="1"/>
            <a:r>
              <a:rPr lang="en-US" sz="2400" dirty="0">
                <a:solidFill>
                  <a:schemeClr val="bg1"/>
                </a:solidFill>
                <a:latin typeface="+mj-lt"/>
                <a:cs typeface="Segoe UI Semilight" panose="020B0402040204020203" pitchFamily="34" charset="0"/>
              </a:rPr>
              <a:t>Cluster arbitration (Cloud Witness and SBD)</a:t>
            </a:r>
          </a:p>
          <a:p>
            <a:pPr lvl="1"/>
            <a:r>
              <a:rPr lang="en-US" sz="2400" dirty="0">
                <a:solidFill>
                  <a:schemeClr val="bg1"/>
                </a:solidFill>
                <a:latin typeface="+mj-lt"/>
                <a:cs typeface="Segoe UI Semilight" panose="020B0402040204020203" pitchFamily="34" charset="0"/>
              </a:rPr>
              <a:t>Proximity placement groups</a:t>
            </a:r>
          </a:p>
          <a:p>
            <a:pPr lvl="0"/>
            <a:endParaRPr lang="en-US" sz="2800" dirty="0">
              <a:solidFill>
                <a:schemeClr val="bg1"/>
              </a:solidFill>
              <a:latin typeface="+mj-lt"/>
              <a:cs typeface="Segoe UI Semilight" panose="020B0402040204020203" pitchFamily="34" charset="0"/>
            </a:endParaRPr>
          </a:p>
          <a:p>
            <a:pPr lvl="0"/>
            <a:endParaRPr lang="en-US" sz="2800" dirty="0">
              <a:solidFill>
                <a:schemeClr val="bg1"/>
              </a:solidFill>
              <a:latin typeface="+mj-lt"/>
              <a:cs typeface="Segoe UI Semilight" panose="020B0402040204020203" pitchFamily="34" charset="0"/>
            </a:endParaRPr>
          </a:p>
        </p:txBody>
      </p:sp>
    </p:spTree>
    <p:extLst>
      <p:ext uri="{BB962C8B-B14F-4D97-AF65-F5344CB8AC3E}">
        <p14:creationId xmlns:p14="http://schemas.microsoft.com/office/powerpoint/2010/main" val="3363782531"/>
      </p:ext>
    </p:extLst>
  </p:cSld>
  <p:clrMapOvr>
    <a:masterClrMapping/>
  </p:clrMapOvr>
  <p:transition>
    <p:fade/>
  </p:transition>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1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5.xml><?xml version="1.0" encoding="utf-8"?>
<a:theme xmlns:a="http://schemas.openxmlformats.org/drawingml/2006/main" name="2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6666</Words>
  <Application>Microsoft Office PowerPoint</Application>
  <PresentationFormat>Widescreen</PresentationFormat>
  <Paragraphs>547</Paragraphs>
  <Slides>40</Slides>
  <Notes>40</Notes>
  <HiddenSlides>0</HiddenSlides>
  <MMClips>0</MMClips>
  <ScaleCrop>false</ScaleCrop>
  <HeadingPairs>
    <vt:vector size="6" baseType="variant">
      <vt:variant>
        <vt:lpstr>Fonts Used</vt:lpstr>
      </vt:variant>
      <vt:variant>
        <vt:i4>9</vt:i4>
      </vt:variant>
      <vt:variant>
        <vt:lpstr>Theme</vt:lpstr>
      </vt:variant>
      <vt:variant>
        <vt:i4>5</vt:i4>
      </vt:variant>
      <vt:variant>
        <vt:lpstr>Slide Titles</vt:lpstr>
      </vt:variant>
      <vt:variant>
        <vt:i4>40</vt:i4>
      </vt:variant>
    </vt:vector>
  </HeadingPairs>
  <TitlesOfParts>
    <vt:vector size="54" baseType="lpstr">
      <vt:lpstr>Arial</vt:lpstr>
      <vt:lpstr>Calibri</vt:lpstr>
      <vt:lpstr>Calibri Light</vt:lpstr>
      <vt:lpstr>Consolas</vt:lpstr>
      <vt:lpstr>Segoe Pro Light</vt:lpstr>
      <vt:lpstr>Segoe UI</vt:lpstr>
      <vt:lpstr>Segoe UI Light</vt:lpstr>
      <vt:lpstr>Segoe UI Semilight</vt:lpstr>
      <vt:lpstr>Wingdings</vt:lpstr>
      <vt:lpstr>Server and Cloud 2013</vt:lpstr>
      <vt:lpstr>1_Windows Azure</vt:lpstr>
      <vt:lpstr>C+E Readiness Template</vt:lpstr>
      <vt:lpstr>1_C+E Readiness Template</vt:lpstr>
      <vt:lpstr>2_C+E Readiness Template</vt:lpstr>
      <vt:lpstr>SAP HANA on Azure Whiteboard Design Session </vt:lpstr>
      <vt:lpstr>Abstract and learning objectives</vt:lpstr>
      <vt:lpstr>Step 1: Review the customer case study</vt:lpstr>
      <vt:lpstr>Customer situation : Contoso Group </vt:lpstr>
      <vt:lpstr>Contoso CIO Vision </vt:lpstr>
      <vt:lpstr>Contoso S/4HANA requirements</vt:lpstr>
      <vt:lpstr>Customer objections</vt:lpstr>
      <vt:lpstr>Discuss key design considerations</vt:lpstr>
      <vt:lpstr>Infrastructure considerations</vt:lpstr>
      <vt:lpstr>SAP on Azure – A wide variety of Compute instances</vt:lpstr>
      <vt:lpstr>SAP VM &amp; Storage Sizing Principles</vt:lpstr>
      <vt:lpstr>Pick Azure Compute for HANA and Application Servers</vt:lpstr>
      <vt:lpstr>Choose Azure VM types to meet sizing requirements</vt:lpstr>
      <vt:lpstr>Premium Storage KPIs (Cost differ by region)</vt:lpstr>
      <vt:lpstr>SAP HA in availability sets and DR across regions</vt:lpstr>
      <vt:lpstr>S/4HANA HA and DR across Availability Zones</vt:lpstr>
      <vt:lpstr>Disaster Recovery Solutions for LOB applications/SAP on Azure</vt:lpstr>
      <vt:lpstr>Online Azure pricing calculator</vt:lpstr>
      <vt:lpstr>Step 2: Design and price the solution</vt:lpstr>
      <vt:lpstr>Step 3: Present the solution</vt:lpstr>
      <vt:lpstr>Wrap-up</vt:lpstr>
      <vt:lpstr>Preferred target audience</vt:lpstr>
      <vt:lpstr>Azure VM Design Tips</vt:lpstr>
      <vt:lpstr>S/4HANA: HA (in availability sets) and DR (across regions)</vt:lpstr>
      <vt:lpstr>S/4HANA: HA and DR (across availability zones)</vt:lpstr>
      <vt:lpstr>Baseline knowledge for SAP as a service on Azure</vt:lpstr>
      <vt:lpstr>S/4HANA on Azure: T-Shirt Pricing</vt:lpstr>
      <vt:lpstr>Azure VM Pricing Tips</vt:lpstr>
      <vt:lpstr>Automated HANA deployment with Terraform and Ansible Step-by-step Hands-on Lab guidance can be found on GitHub</vt:lpstr>
      <vt:lpstr>Preferred objections handling </vt:lpstr>
      <vt:lpstr>Preferred objections handling #1 </vt:lpstr>
      <vt:lpstr>Preferred objections handling #2 </vt:lpstr>
      <vt:lpstr>Preferred objections handling #3 </vt:lpstr>
      <vt:lpstr>Process to optimize SAP landscape</vt:lpstr>
      <vt:lpstr>Preferred objections handling #4 </vt:lpstr>
      <vt:lpstr>Preferred objections handling #5 </vt:lpstr>
      <vt:lpstr>Customer quote </vt:lpstr>
      <vt:lpstr>Resources</vt:lpstr>
      <vt:lpstr>SAP on Azure - Cloud Assessment Session   (= Architecture Design Session)   </vt:lpstr>
      <vt:lpstr>Latest SAP HANA on Azure Content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2020-11-06T13:26:19Z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hopero@microsoft.com</vt:lpwstr>
  </property>
  <property fmtid="{D5CDD505-2E9C-101B-9397-08002B2CF9AE}" pid="5" name="MSIP_Label_f42aa342-8706-4288-bd11-ebb85995028c_SetDate">
    <vt:lpwstr>2018-06-29T17:09:24.2024781Z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